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93" r:id="rId2"/>
    <p:sldId id="280" r:id="rId3"/>
    <p:sldId id="401" r:id="rId4"/>
    <p:sldId id="402" r:id="rId5"/>
    <p:sldId id="406" r:id="rId6"/>
    <p:sldId id="404" r:id="rId7"/>
    <p:sldId id="394" r:id="rId8"/>
    <p:sldId id="397" r:id="rId9"/>
    <p:sldId id="399" r:id="rId10"/>
    <p:sldId id="400" r:id="rId11"/>
    <p:sldId id="413" r:id="rId12"/>
    <p:sldId id="407" r:id="rId13"/>
    <p:sldId id="408" r:id="rId14"/>
    <p:sldId id="409" r:id="rId15"/>
    <p:sldId id="281" r:id="rId16"/>
    <p:sldId id="290" r:id="rId17"/>
    <p:sldId id="362" r:id="rId18"/>
    <p:sldId id="392" r:id="rId19"/>
    <p:sldId id="1179" r:id="rId20"/>
    <p:sldId id="363" r:id="rId21"/>
    <p:sldId id="411" r:id="rId22"/>
    <p:sldId id="410" r:id="rId23"/>
    <p:sldId id="412" r:id="rId24"/>
    <p:sldId id="303" r:id="rId25"/>
    <p:sldId id="365" r:id="rId26"/>
    <p:sldId id="1159" r:id="rId27"/>
  </p:sldIdLst>
  <p:sldSz cx="9144000" cy="6858000" type="screen4x3"/>
  <p:notesSz cx="6985000" cy="9271000"/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S6DZ5IEOyh5wZfB7LHRfg==" hashData="nt6FtZHpYNo0NDy8QCQlGkxZZie4HVj557ppDM4yI75o0WT64I3Q4vrGSJ5QlGwr1ldUlptomUwJN6tttAhyGA=="/>
  <p:extLst>
    <p:ext uri="{521415D9-36F7-43E2-AB2F-B90AF26B5E84}">
      <p14:sectionLst xmlns:p14="http://schemas.microsoft.com/office/powerpoint/2010/main">
        <p14:section name="Default Section" id="{475B22C8-CD28-2C47-8A7D-A7AACF612C65}">
          <p14:sldIdLst>
            <p14:sldId id="393"/>
            <p14:sldId id="280"/>
            <p14:sldId id="401"/>
            <p14:sldId id="402"/>
            <p14:sldId id="406"/>
            <p14:sldId id="404"/>
            <p14:sldId id="394"/>
            <p14:sldId id="397"/>
            <p14:sldId id="399"/>
            <p14:sldId id="400"/>
            <p14:sldId id="413"/>
            <p14:sldId id="407"/>
            <p14:sldId id="408"/>
            <p14:sldId id="409"/>
            <p14:sldId id="281"/>
            <p14:sldId id="290"/>
            <p14:sldId id="362"/>
            <p14:sldId id="392"/>
            <p14:sldId id="1179"/>
            <p14:sldId id="363"/>
            <p14:sldId id="411"/>
            <p14:sldId id="410"/>
            <p14:sldId id="412"/>
            <p14:sldId id="303"/>
            <p14:sldId id="365"/>
            <p14:sldId id="11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6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C6DF"/>
    <a:srgbClr val="0000FF"/>
    <a:srgbClr val="CEDEFE"/>
    <a:srgbClr val="CCECFF"/>
    <a:srgbClr val="99CCFF"/>
    <a:srgbClr val="AABB05"/>
    <a:srgbClr val="FFCC99"/>
    <a:srgbClr val="FFFFCC"/>
    <a:srgbClr val="FCD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0" autoAdjust="0"/>
    <p:restoredTop sz="91667" autoAdjust="0"/>
  </p:normalViewPr>
  <p:slideViewPr>
    <p:cSldViewPr>
      <p:cViewPr varScale="1">
        <p:scale>
          <a:sx n="92" d="100"/>
          <a:sy n="92" d="100"/>
        </p:scale>
        <p:origin x="1184" y="176"/>
      </p:cViewPr>
      <p:guideLst>
        <p:guide orient="horz" pos="768"/>
        <p:guide pos="2880"/>
      </p:guideLst>
    </p:cSldViewPr>
  </p:slideViewPr>
  <p:outlineViewPr>
    <p:cViewPr>
      <p:scale>
        <a:sx n="33" d="100"/>
        <a:sy n="33" d="100"/>
      </p:scale>
      <p:origin x="0" y="-70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66" y="786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167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167" y="880745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D9B30F96-45AF-4F52-A9EA-7BDE6B41AE95}" type="slidenum">
              <a:rPr lang="en-US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39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55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55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F35FC26-C187-4716-9627-B2240FF96E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86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B1D65-51C2-4897-B507-602AD2AC0C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00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0F8F07-7A10-47AE-9D24-B3AEE3FAE64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6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0F8F07-7A10-47AE-9D24-B3AEE3FAE64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59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97633A-BE92-4DF2-9A77-ADFE958103D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3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10DA26-16D6-461F-BF2C-E7FD552EBED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9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10DA26-16D6-461F-BF2C-E7FD552EBED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25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10DA26-16D6-461F-BF2C-E7FD552EBED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0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89B307-F643-424E-811D-65FA4C29A32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97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b="1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B2692A-677C-4BA0-91E2-8D5EF04A3D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26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b="1" dirty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1D50D6-66B3-454B-A6AC-1D901525009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19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b="1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B2692A-677C-4BA0-91E2-8D5EF04A3D1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0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b="1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B2692A-677C-4BA0-91E2-8D5EF04A3D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57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481FB4-4D5C-49EF-BA39-EF50A6182F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03696B-0DA3-4606-A008-0B94CA1BFA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60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03696B-0DA3-4606-A008-0B94CA1BFA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84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03696B-0DA3-4606-A008-0B94CA1BFA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1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03696B-0DA3-4606-A008-0B94CA1BFA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52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10DA26-16D6-461F-BF2C-E7FD552EBE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13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dirty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176128-BCAE-4A07-988D-C906A6DE46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1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09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C1A569-6682-4B2B-B1E4-79A22F8502D1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95820A-E351-405D-85A2-B1955D976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82634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945265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 userDrawn="1"/>
        </p:nvSpPr>
        <p:spPr bwMode="auto">
          <a:xfrm flipV="1">
            <a:off x="0" y="1524000"/>
            <a:ext cx="457200" cy="5334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ct val="10000"/>
              </a:spcBef>
              <a:defRPr/>
            </a:pPr>
            <a:endParaRPr lang="en-US" b="0" i="0">
              <a:latin typeface="Calibri" panose="020F050202020403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5240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  <a:alpha val="59000"/>
                </a:schemeClr>
              </a:gs>
              <a:gs pos="100000">
                <a:schemeClr val="accent2">
                  <a:alpha val="39999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ct val="10000"/>
              </a:spcBef>
              <a:defRPr/>
            </a:pPr>
            <a:endParaRPr lang="en-US" sz="4000" b="0" i="0" baseline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74638"/>
            <a:ext cx="723900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4" name="Picture 9" descr="Primary">
            <a:extLst>
              <a:ext uri="{FF2B5EF4-FFF2-40B4-BE49-F238E27FC236}">
                <a16:creationId xmlns:a16="http://schemas.microsoft.com/office/drawing/2014/main" id="{A6450A9B-CA33-D349-8D6F-3F99CDAC16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B0374A-A843-5243-BC43-93118449F963}"/>
              </a:ext>
            </a:extLst>
          </p:cNvPr>
          <p:cNvSpPr/>
          <p:nvPr userDrawn="1"/>
        </p:nvSpPr>
        <p:spPr bwMode="auto">
          <a:xfrm>
            <a:off x="7620000" y="1143000"/>
            <a:ext cx="1371600" cy="5232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63C89B-6B5E-E844-A9ED-DBF9FC83F35E}"/>
              </a:ext>
            </a:extLst>
          </p:cNvPr>
          <p:cNvSpPr/>
          <p:nvPr userDrawn="1"/>
        </p:nvSpPr>
        <p:spPr bwMode="auto">
          <a:xfrm>
            <a:off x="7010400" y="6583362"/>
            <a:ext cx="1524000" cy="5232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61" r:id="rId5"/>
    <p:sldLayoutId id="2147483663" r:id="rId6"/>
    <p:sldLayoutId id="2147483664" r:id="rId7"/>
    <p:sldLayoutId id="2147483688" r:id="rId8"/>
    <p:sldLayoutId id="2147483689" r:id="rId9"/>
    <p:sldLayoutId id="2147483690" r:id="rId10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 i="0" baseline="0">
          <a:solidFill>
            <a:schemeClr val="accent2">
              <a:lumMod val="75000"/>
            </a:schemeClr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tabLst/>
        <a:defRPr sz="3600" baseline="0">
          <a:solidFill>
            <a:schemeClr val="accent2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58788" indent="-230188" algn="l" rtl="0" eaLnBrk="0" fontAlgn="base" hangingPunct="0">
        <a:spcBef>
          <a:spcPct val="20000"/>
        </a:spcBef>
        <a:spcAft>
          <a:spcPct val="0"/>
        </a:spcAft>
        <a:buSzPct val="80000"/>
        <a:buChar char="–"/>
        <a:tabLst/>
        <a:defRPr sz="32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2pPr>
      <a:lvl3pPr marL="688975" indent="-230188" algn="l" rtl="0" eaLnBrk="0" fontAlgn="base" hangingPunct="0">
        <a:spcBef>
          <a:spcPct val="20000"/>
        </a:spcBef>
        <a:spcAft>
          <a:spcPct val="0"/>
        </a:spcAft>
        <a:buClr>
          <a:schemeClr val="accent2">
            <a:lumMod val="75000"/>
          </a:schemeClr>
        </a:buClr>
        <a:buSzPct val="65000"/>
        <a:buFont typeface="Courier New" panose="02070309020205020404" pitchFamily="49" charset="0"/>
        <a:buChar char="o"/>
        <a:tabLst/>
        <a:defRPr sz="28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3pPr>
      <a:lvl4pPr marL="919163" indent="-230188" algn="l" rtl="0" eaLnBrk="0" fontAlgn="base" hangingPunct="0">
        <a:spcBef>
          <a:spcPct val="20000"/>
        </a:spcBef>
        <a:spcAft>
          <a:spcPct val="0"/>
        </a:spcAft>
        <a:buFont typeface=".PingFang SC Regular"/>
        <a:buChar char="﹡"/>
        <a:tabLst/>
        <a:defRPr sz="28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4pPr>
      <a:lvl5pPr marL="1828800" indent="0" algn="l" rtl="0" eaLnBrk="0" fontAlgn="base" hangingPunct="0">
        <a:spcBef>
          <a:spcPct val="20000"/>
        </a:spcBef>
        <a:spcAft>
          <a:spcPct val="0"/>
        </a:spcAft>
        <a:buNone/>
        <a:defRPr sz="2000" baseline="0">
          <a:solidFill>
            <a:schemeClr val="accent2">
              <a:lumMod val="75000"/>
            </a:schemeClr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1336675"/>
            <a:ext cx="9666288" cy="966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81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 descr="Softball Pitch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817661"/>
            <a:ext cx="32004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71600" y="914400"/>
            <a:ext cx="7391400" cy="659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Softball Differences and Key Points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762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Western Region Training</a:t>
            </a:r>
          </a:p>
        </p:txBody>
      </p:sp>
      <p:pic>
        <p:nvPicPr>
          <p:cNvPr id="12291" name="Picture 3" descr="C:\Users\Gary J. Graupmann\Documents\4-Western_Region\##Rules Add-ins Pix\Bunt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5" y="2362200"/>
            <a:ext cx="31146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Gary J. Graupmann\Documents\4-Western_Region\Rules Softball\zSlapHi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66900"/>
            <a:ext cx="20066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Gary J. Graupmann\Documents\4-Western_Region\Rules Softball\zSlapHit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572" y="4286250"/>
            <a:ext cx="3048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2820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5956" y="2316956"/>
            <a:ext cx="3748088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52400"/>
            <a:ext cx="532765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Rules 1.04, 1.07</a:t>
            </a:r>
            <a:br>
              <a:rPr lang="en-US" sz="4800" b="1" dirty="0"/>
            </a:br>
            <a:r>
              <a:rPr lang="en-US" b="1" dirty="0"/>
              <a:t>Softball Playing Field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50892"/>
            <a:ext cx="8001000" cy="5154708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sz="3200" dirty="0"/>
              <a:t>Batter’s box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7’ x 3’; four feet forward of break</a:t>
            </a:r>
          </a:p>
          <a:p>
            <a:pPr marL="457200" lvl="1" indent="349250">
              <a:lnSpc>
                <a:spcPts val="3600"/>
              </a:lnSpc>
              <a:spcBef>
                <a:spcPts val="0"/>
              </a:spcBef>
              <a:buNone/>
            </a:pPr>
            <a:r>
              <a:rPr lang="en-US" sz="3000" dirty="0"/>
              <a:t>and three behind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sz="3200" dirty="0"/>
              <a:t>Catcher’s box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10’ from back and outside (J/S)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BLE for 9’ from Point of Plate</a:t>
            </a:r>
          </a:p>
          <a:p>
            <a:pPr marL="457200" lvl="1" indent="349250">
              <a:lnSpc>
                <a:spcPts val="3600"/>
              </a:lnSpc>
              <a:spcBef>
                <a:spcPts val="0"/>
              </a:spcBef>
              <a:buNone/>
            </a:pPr>
            <a:r>
              <a:rPr lang="en-US" sz="3000" dirty="0"/>
              <a:t>edges of batter’s box (Ma/</a:t>
            </a:r>
            <a:r>
              <a:rPr lang="en-US" sz="3000" dirty="0" err="1"/>
              <a:t>Mi</a:t>
            </a:r>
            <a:r>
              <a:rPr lang="en-US" sz="3000" dirty="0"/>
              <a:t>)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sz="3200" dirty="0"/>
              <a:t>Pitching area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43’ (J/S)/40’ (Ma)/35’ (Mi)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8’ circle</a:t>
            </a:r>
          </a:p>
          <a:p>
            <a:pPr lvl="1">
              <a:lnSpc>
                <a:spcPts val="3600"/>
              </a:lnSpc>
              <a:spcBef>
                <a:spcPts val="0"/>
              </a:spcBef>
            </a:pPr>
            <a:r>
              <a:rPr lang="en-US" sz="3000" dirty="0"/>
              <a:t>Pitcher’s plate 6” x 24” and level to ground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194613" y="4038600"/>
            <a:ext cx="2720787" cy="914400"/>
            <a:chOff x="6042213" y="4343400"/>
            <a:chExt cx="2720787" cy="914400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6042213" y="4343400"/>
              <a:ext cx="914400" cy="914400"/>
            </a:xfrm>
            <a:prstGeom prst="line">
              <a:avLst/>
            </a:prstGeom>
            <a:ln w="635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865657" y="4343400"/>
              <a:ext cx="897343" cy="914400"/>
            </a:xfrm>
            <a:prstGeom prst="line">
              <a:avLst/>
            </a:prstGeom>
            <a:ln w="635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6042213" y="5217460"/>
              <a:ext cx="2613205" cy="13446"/>
            </a:xfrm>
            <a:prstGeom prst="line">
              <a:avLst/>
            </a:prstGeom>
            <a:ln w="635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219282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4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50292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Rules 1.09/1.10</a:t>
            </a:r>
            <a:br>
              <a:rPr lang="en-US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/>
              <a:t>Softball Ball/Bat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Autofit/>
          </a:bodyPr>
          <a:lstStyle/>
          <a:p>
            <a:pPr marL="354013" indent="-354013">
              <a:spcBef>
                <a:spcPts val="0"/>
              </a:spcBef>
              <a:spcAft>
                <a:spcPts val="300"/>
              </a:spcAft>
            </a:pPr>
            <a:r>
              <a:rPr lang="en-US" sz="3600" dirty="0"/>
              <a:t>Twelve Inch Optic Yellow Or Other Colors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Eleven Inch Ball For Minors</a:t>
            </a:r>
          </a:p>
          <a:p>
            <a:pPr marL="354013" indent="-354013">
              <a:spcBef>
                <a:spcPts val="0"/>
              </a:spcBef>
              <a:spcAft>
                <a:spcPts val="300"/>
              </a:spcAft>
            </a:pPr>
            <a:r>
              <a:rPr lang="en-US" sz="3600" dirty="0"/>
              <a:t>Softball Bat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33” (Ma/Mi)/ 34” (Jr/Sr)length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2 ¼” Diameter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Non-Wood Must Have BPF 1.20 Marking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Non-Wood Must Have a Sleeve Of At Least 10”</a:t>
            </a:r>
          </a:p>
          <a:p>
            <a:pPr marL="573088" lvl="1" indent="-344488">
              <a:spcBef>
                <a:spcPts val="0"/>
              </a:spcBef>
              <a:spcAft>
                <a:spcPts val="300"/>
              </a:spcAft>
            </a:pPr>
            <a:r>
              <a:rPr lang="en-US" sz="3000" dirty="0"/>
              <a:t>All Bats May Have Tape/Sleeve, Max Of 16”</a:t>
            </a:r>
          </a:p>
          <a:p>
            <a:pPr marL="354013" indent="-354013">
              <a:spcBef>
                <a:spcPts val="0"/>
              </a:spcBef>
              <a:spcAft>
                <a:spcPts val="300"/>
              </a:spcAft>
            </a:pPr>
            <a:r>
              <a:rPr lang="en-US" sz="3400" dirty="0"/>
              <a:t>No Pine Tar or Similar Sticky Material</a:t>
            </a:r>
          </a:p>
        </p:txBody>
      </p:sp>
    </p:spTree>
    <p:extLst>
      <p:ext uri="{BB962C8B-B14F-4D97-AF65-F5344CB8AC3E}">
        <p14:creationId xmlns:p14="http://schemas.microsoft.com/office/powerpoint/2010/main" val="74894383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350" y="152400"/>
            <a:ext cx="517525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Rules 1.11-1.15</a:t>
            </a:r>
            <a:br>
              <a:rPr lang="en-US" sz="4800" b="1" dirty="0"/>
            </a:br>
            <a:r>
              <a:rPr lang="en-US" dirty="0"/>
              <a:t>Uniforms and Gear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>
            <a:noAutofit/>
          </a:bodyPr>
          <a:lstStyle/>
          <a:p>
            <a:pPr marL="409575" indent="-409575">
              <a:spcBef>
                <a:spcPts val="0"/>
              </a:spcBef>
              <a:spcAft>
                <a:spcPts val="400"/>
              </a:spcAft>
            </a:pPr>
            <a:r>
              <a:rPr lang="en-US" sz="3600" dirty="0"/>
              <a:t>Numbered </a:t>
            </a:r>
            <a:r>
              <a:rPr lang="en-US" dirty="0"/>
              <a:t>w/</a:t>
            </a:r>
            <a:r>
              <a:rPr lang="en-US" sz="3600" dirty="0"/>
              <a:t>same color and style</a:t>
            </a:r>
          </a:p>
          <a:p>
            <a:pPr marL="573088" lvl="1" indent="-344488">
              <a:spcBef>
                <a:spcPts val="0"/>
              </a:spcBef>
              <a:spcAft>
                <a:spcPts val="400"/>
              </a:spcAft>
            </a:pPr>
            <a:r>
              <a:rPr lang="en-US" sz="3200" dirty="0"/>
              <a:t>Shorts must be uniform</a:t>
            </a:r>
          </a:p>
          <a:p>
            <a:pPr marL="573088" lvl="1" indent="-344488">
              <a:spcBef>
                <a:spcPts val="0"/>
              </a:spcBef>
              <a:spcAft>
                <a:spcPts val="400"/>
              </a:spcAft>
            </a:pPr>
            <a:r>
              <a:rPr lang="en-US" sz="3200" dirty="0"/>
              <a:t>Hats, visors or nothing</a:t>
            </a:r>
          </a:p>
          <a:p>
            <a:pPr marL="409575" indent="-409575">
              <a:spcBef>
                <a:spcPts val="0"/>
              </a:spcBef>
              <a:spcAft>
                <a:spcPts val="400"/>
              </a:spcAft>
            </a:pPr>
            <a:r>
              <a:rPr lang="en-US" sz="3600" dirty="0"/>
              <a:t>Jewelry prohibited; hair bands </a:t>
            </a:r>
            <a:r>
              <a:rPr lang="en-US" sz="3600" i="1" dirty="0"/>
              <a:t>in place</a:t>
            </a:r>
          </a:p>
          <a:p>
            <a:pPr marL="409575" indent="-409575">
              <a:spcBef>
                <a:spcPts val="0"/>
              </a:spcBef>
            </a:pPr>
            <a:r>
              <a:rPr lang="en-US" sz="3600" dirty="0"/>
              <a:t>Casts are not allowed during the game</a:t>
            </a:r>
          </a:p>
          <a:p>
            <a:pPr marL="573088" lvl="1" indent="-344488">
              <a:spcBef>
                <a:spcPts val="0"/>
              </a:spcBef>
            </a:pPr>
            <a:r>
              <a:rPr lang="en-US" sz="3200" dirty="0"/>
              <a:t>Injured Managers/Coaches/Players may be in the dugout during the game</a:t>
            </a:r>
          </a:p>
          <a:p>
            <a:pPr marL="409575" indent="-409575">
              <a:spcBef>
                <a:spcPts val="0"/>
              </a:spcBef>
              <a:spcAft>
                <a:spcPts val="400"/>
              </a:spcAft>
            </a:pPr>
            <a:r>
              <a:rPr lang="en-US" sz="3600" dirty="0"/>
              <a:t>Catcher may wear any style mitt or glove</a:t>
            </a:r>
          </a:p>
          <a:p>
            <a:pPr marL="409575" indent="-409575">
              <a:spcBef>
                <a:spcPts val="0"/>
              </a:spcBef>
              <a:spcAft>
                <a:spcPts val="400"/>
              </a:spcAft>
            </a:pPr>
            <a:r>
              <a:rPr lang="en-US" sz="3600" dirty="0"/>
              <a:t>First baseman may wear mitt or glove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858000" y="2209800"/>
            <a:ext cx="1981200" cy="1143000"/>
            <a:chOff x="4745037" y="5294918"/>
            <a:chExt cx="2112963" cy="1312069"/>
          </a:xfrm>
        </p:grpSpPr>
        <p:pic>
          <p:nvPicPr>
            <p:cNvPr id="5" name="Picture 4" descr="softball mit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45037" y="5294918"/>
              <a:ext cx="2112963" cy="1312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8" descr="Softball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05400" y="5715000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896870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5715000" cy="9906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1.15</a:t>
            </a:r>
            <a:br>
              <a:rPr lang="en-US" sz="4800" b="1" dirty="0"/>
            </a:br>
            <a:r>
              <a:rPr lang="en-US" dirty="0"/>
              <a:t>Pitcher’s Uniform Items</a:t>
            </a:r>
            <a:endParaRPr lang="en-US" sz="4800" dirty="0"/>
          </a:p>
        </p:txBody>
      </p:sp>
      <p:sp>
        <p:nvSpPr>
          <p:cNvPr id="6553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59130" y="1600200"/>
            <a:ext cx="8432470" cy="502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Pitcher’s undersleeves shall be a solid color and neoprene sleeves must be single, solid color</a:t>
            </a:r>
          </a:p>
          <a:p>
            <a:pPr>
              <a:spcBef>
                <a:spcPts val="0"/>
              </a:spcBef>
            </a:pPr>
            <a:r>
              <a:rPr lang="en-US" dirty="0"/>
              <a:t>Pitching wrist or forearm, Pitchers may not wear sweatbands or bracelets</a:t>
            </a:r>
          </a:p>
          <a:p>
            <a:pPr>
              <a:spcBef>
                <a:spcPts val="0"/>
              </a:spcBef>
            </a:pPr>
            <a:r>
              <a:rPr lang="en-US" dirty="0"/>
              <a:t>Non-pitching arm, items must be single, solid color, not distracting, </a:t>
            </a:r>
            <a:r>
              <a:rPr lang="en-US" b="1" dirty="0"/>
              <a:t>data bands OK</a:t>
            </a:r>
          </a:p>
          <a:p>
            <a:pPr>
              <a:spcBef>
                <a:spcPts val="0"/>
              </a:spcBef>
            </a:pPr>
            <a:r>
              <a:rPr lang="en-US" dirty="0"/>
              <a:t>Pitcher cannot wear a Catcher’s or first baseman’s mitt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3113088"/>
            <a:ext cx="83058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7950" y="228600"/>
            <a:ext cx="6013450" cy="1143000"/>
          </a:xfrm>
        </p:spPr>
        <p:txBody>
          <a:bodyPr/>
          <a:lstStyle/>
          <a:p>
            <a:r>
              <a:rPr lang="en-US" sz="4800" b="1" dirty="0"/>
              <a:t>Rule 2.00</a:t>
            </a:r>
            <a:br>
              <a:rPr lang="en-US" sz="4800" b="1" dirty="0"/>
            </a:br>
            <a:r>
              <a:rPr lang="en-US" sz="3600" dirty="0"/>
              <a:t>Bunt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7086600" cy="3657600"/>
          </a:xfrm>
        </p:spPr>
        <p:txBody>
          <a:bodyPr>
            <a:normAutofit lnSpcReduction="10000"/>
          </a:bodyPr>
          <a:lstStyle/>
          <a:p>
            <a:pPr marL="407988" indent="-407988">
              <a:spcBef>
                <a:spcPts val="1464"/>
              </a:spcBef>
            </a:pPr>
            <a:r>
              <a:rPr lang="en-US" sz="3600" dirty="0"/>
              <a:t>Not swung at</a:t>
            </a:r>
          </a:p>
          <a:p>
            <a:pPr marL="407988" indent="-407988">
              <a:spcBef>
                <a:spcPts val="1464"/>
              </a:spcBef>
            </a:pPr>
            <a:r>
              <a:rPr lang="en-US" sz="3600" dirty="0"/>
              <a:t>Intentionally met</a:t>
            </a:r>
          </a:p>
          <a:p>
            <a:pPr marL="407988" indent="-407988">
              <a:spcBef>
                <a:spcPts val="1464"/>
              </a:spcBef>
            </a:pPr>
            <a:r>
              <a:rPr lang="en-US" sz="3600" dirty="0"/>
              <a:t>Tapped slowly</a:t>
            </a:r>
          </a:p>
          <a:p>
            <a:pPr marL="407988" indent="-407988">
              <a:spcBef>
                <a:spcPts val="1464"/>
              </a:spcBef>
            </a:pPr>
            <a:r>
              <a:rPr lang="en-US" sz="3600" dirty="0"/>
              <a:t>To take a pitch in the Strike </a:t>
            </a:r>
            <a:r>
              <a:rPr lang="en-US" dirty="0"/>
              <a:t>Z</a:t>
            </a:r>
            <a:r>
              <a:rPr lang="en-US" sz="3600" dirty="0"/>
              <a:t>one or not, the bat must be withdrawn </a:t>
            </a:r>
            <a:r>
              <a:rPr lang="en-US" sz="3600" b="1" dirty="0"/>
              <a:t>backwards…away from the ball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705" y="1230993"/>
            <a:ext cx="3236189" cy="259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6586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3113088"/>
            <a:ext cx="83058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131076"/>
            <a:ext cx="7239000" cy="1240524"/>
          </a:xfrm>
        </p:spPr>
        <p:txBody>
          <a:bodyPr>
            <a:noAutofit/>
          </a:bodyPr>
          <a:lstStyle/>
          <a:p>
            <a:r>
              <a:rPr lang="en-US" sz="4800" b="1" dirty="0"/>
              <a:t>Rules 2.00/8.07</a:t>
            </a:r>
            <a:br>
              <a:rPr lang="en-US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3600" dirty="0"/>
              <a:t>Dropped Ball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543800" cy="4876800"/>
          </a:xfrm>
        </p:spPr>
        <p:txBody>
          <a:bodyPr>
            <a:normAutofit/>
          </a:bodyPr>
          <a:lstStyle/>
          <a:p>
            <a:pPr marL="344488" indent="-344488">
              <a:spcBef>
                <a:spcPts val="0"/>
              </a:spcBef>
            </a:pPr>
            <a:r>
              <a:rPr lang="en-US" sz="3600" dirty="0"/>
              <a:t>While on Pitcher’s plate</a:t>
            </a:r>
          </a:p>
          <a:p>
            <a:pPr marL="635000" lvl="1" indent="-406400">
              <a:spcBef>
                <a:spcPts val="0"/>
              </a:spcBef>
            </a:pPr>
            <a:r>
              <a:rPr lang="en-US" sz="3200" dirty="0"/>
              <a:t>Ball slips from Pitcher’s hand</a:t>
            </a:r>
          </a:p>
          <a:p>
            <a:pPr marL="635000" lvl="1" indent="-406400">
              <a:spcBef>
                <a:spcPts val="0"/>
              </a:spcBef>
            </a:pPr>
            <a:r>
              <a:rPr lang="en-US" sz="3200" dirty="0"/>
              <a:t>Ball goes from the hand straight to the ground during the pitching motion</a:t>
            </a:r>
          </a:p>
          <a:p>
            <a:pPr marL="635000" lvl="1" indent="-406400">
              <a:spcBef>
                <a:spcPts val="0"/>
              </a:spcBef>
            </a:pPr>
            <a:r>
              <a:rPr lang="en-US" dirty="0"/>
              <a:t>N</a:t>
            </a:r>
            <a:r>
              <a:rPr lang="en-US" sz="3200" dirty="0"/>
              <a:t>o “lift and carry” past the hip</a:t>
            </a:r>
          </a:p>
          <a:p>
            <a:pPr marL="400050" indent="-331788">
              <a:spcBef>
                <a:spcPts val="0"/>
              </a:spcBef>
            </a:pPr>
            <a:r>
              <a:rPr lang="en-US" sz="3600" dirty="0"/>
              <a:t>Ball remains live; Runners may advance</a:t>
            </a:r>
          </a:p>
          <a:p>
            <a:pPr marL="400050" indent="-400050">
              <a:spcBef>
                <a:spcPts val="0"/>
              </a:spcBef>
            </a:pPr>
            <a:r>
              <a:rPr lang="en-US" sz="3600" dirty="0"/>
              <a:t>Penalty: Ball to the Batter, unless dropped ball crosses foul line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4010025"/>
            <a:ext cx="1743075" cy="2619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415187-F3C6-8D41-9247-1BC63425E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107" y="4953000"/>
            <a:ext cx="630293" cy="4412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2CDFE22-EC49-574E-B861-EB67E6751384}"/>
              </a:ext>
            </a:extLst>
          </p:cNvPr>
          <p:cNvGrpSpPr/>
          <p:nvPr/>
        </p:nvGrpSpPr>
        <p:grpSpPr>
          <a:xfrm>
            <a:off x="7301412" y="5410199"/>
            <a:ext cx="318588" cy="777995"/>
            <a:chOff x="8519160" y="1295400"/>
            <a:chExt cx="259080" cy="228600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ECA5EE0E-5115-DE44-892E-CEBD408A0BB4}"/>
                </a:ext>
              </a:extLst>
            </p:cNvPr>
            <p:cNvSpPr/>
            <p:nvPr/>
          </p:nvSpPr>
          <p:spPr bwMode="auto">
            <a:xfrm>
              <a:off x="8519160" y="1296277"/>
              <a:ext cx="91440" cy="22772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28044461-ACCD-7B48-8952-454032172290}"/>
                </a:ext>
              </a:extLst>
            </p:cNvPr>
            <p:cNvSpPr/>
            <p:nvPr/>
          </p:nvSpPr>
          <p:spPr bwMode="auto">
            <a:xfrm>
              <a:off x="8610600" y="1295401"/>
              <a:ext cx="91440" cy="22772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B8DF5BED-ED10-EF48-A227-158ABC21FB41}"/>
                </a:ext>
              </a:extLst>
            </p:cNvPr>
            <p:cNvSpPr/>
            <p:nvPr/>
          </p:nvSpPr>
          <p:spPr bwMode="auto">
            <a:xfrm>
              <a:off x="8686800" y="1295400"/>
              <a:ext cx="91440" cy="22772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just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77E5760-7A49-8E4F-8E8E-741002A1A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107" y="6188195"/>
            <a:ext cx="630293" cy="44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9896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3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/>
              <a:t>Rule 2.00</a:t>
            </a:r>
            <a:br>
              <a:rPr lang="en-US" sz="4800" b="1" dirty="0"/>
            </a:br>
            <a:r>
              <a:rPr lang="en-US" dirty="0"/>
              <a:t>Attempted Play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Any feint or bluff at a Runner</a:t>
            </a:r>
          </a:p>
          <a:p>
            <a:pPr lvl="1"/>
            <a:r>
              <a:rPr lang="en-US" sz="3200" dirty="0"/>
              <a:t>Closes Appeal and Protest of Rule Windows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58575471"/>
      </p:ext>
    </p:extLst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/>
              <a:t>Rule 7.08</a:t>
            </a:r>
            <a:br>
              <a:rPr lang="en-US" sz="4800" b="1" dirty="0"/>
            </a:br>
            <a:r>
              <a:rPr lang="en-US" dirty="0"/>
              <a:t>Circle Rule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>
            <a:noAutofit/>
          </a:bodyPr>
          <a:lstStyle/>
          <a:p>
            <a:pPr marL="466725" indent="-466725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When Pitcher has the ball in the 8’ circle,</a:t>
            </a:r>
            <a:r>
              <a:rPr lang="en-US" sz="3200" b="1" dirty="0"/>
              <a:t> </a:t>
            </a:r>
            <a:r>
              <a:rPr lang="en-US" b="1" dirty="0"/>
              <a:t>Runners Shall Immediately Advance from or Return to Their Entitled Base</a:t>
            </a:r>
            <a:endParaRPr lang="en-US" sz="3200" b="1" dirty="0"/>
          </a:p>
          <a:p>
            <a:pPr marL="641350" lvl="1" indent="-292100">
              <a:spcBef>
                <a:spcPts val="0"/>
              </a:spcBef>
              <a:spcAft>
                <a:spcPts val="300"/>
              </a:spcAft>
            </a:pPr>
            <a:r>
              <a:rPr lang="en-US" dirty="0"/>
              <a:t>Runners Must Maintain Contact With Their Base Until</a:t>
            </a:r>
          </a:p>
          <a:p>
            <a:pPr marL="919163" lvl="2" indent="-277813"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The Ball leaves the Pitcher’s hand</a:t>
            </a:r>
          </a:p>
          <a:p>
            <a:pPr marL="919163" lvl="2" indent="-277813">
              <a:spcBef>
                <a:spcPts val="0"/>
              </a:spcBef>
              <a:spcAft>
                <a:spcPts val="300"/>
              </a:spcAft>
            </a:pPr>
            <a:r>
              <a:rPr lang="en-US" sz="3200" dirty="0"/>
              <a:t>The Pitcher attempts a Play</a:t>
            </a:r>
          </a:p>
          <a:p>
            <a:pPr marL="919163" lvl="2" indent="-277813"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The Pitcher drops the Ball</a:t>
            </a:r>
            <a:endParaRPr lang="en-US" sz="4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Penalty: Ball is dead, No Pitch, Runner </a:t>
            </a:r>
            <a:r>
              <a:rPr lang="en-US" sz="3600" dirty="0"/>
              <a:t>out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876800"/>
            <a:ext cx="22669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5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Regulation VII</a:t>
            </a:r>
            <a:br>
              <a:rPr lang="en-US" sz="4800" b="1" dirty="0"/>
            </a:br>
            <a:r>
              <a:rPr lang="en-US" dirty="0"/>
              <a:t>Softball Schedules</a:t>
            </a:r>
            <a:endParaRPr lang="en-US" sz="4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5105400"/>
          </a:xfrm>
        </p:spPr>
        <p:txBody>
          <a:bodyPr>
            <a:noAutofit/>
          </a:bodyPr>
          <a:lstStyle/>
          <a:p>
            <a:pPr marL="407988" indent="-407988">
              <a:spcBef>
                <a:spcPts val="0"/>
              </a:spcBef>
            </a:pPr>
            <a:r>
              <a:rPr lang="en-US" dirty="0"/>
              <a:t>Majors may play two doubleheaders/</a:t>
            </a:r>
            <a:r>
              <a:rPr lang="en-US" dirty="0" err="1"/>
              <a:t>wk</a:t>
            </a:r>
            <a:endParaRPr lang="en-US" dirty="0"/>
          </a:p>
          <a:p>
            <a:pPr marL="742950" lvl="1" indent="-334963">
              <a:spcBef>
                <a:spcPts val="0"/>
              </a:spcBef>
            </a:pPr>
            <a:r>
              <a:rPr lang="en-US" dirty="0"/>
              <a:t>Three games/day not allowed;  Rule 4.12 exception allows a “partial” third game</a:t>
            </a:r>
          </a:p>
          <a:p>
            <a:pPr marL="466725" indent="-452438">
              <a:spcBef>
                <a:spcPts val="0"/>
              </a:spcBef>
            </a:pPr>
            <a:r>
              <a:rPr lang="en-US" dirty="0" err="1"/>
              <a:t>Jr</a:t>
            </a:r>
            <a:r>
              <a:rPr lang="en-US" dirty="0"/>
              <a:t>/</a:t>
            </a:r>
            <a:r>
              <a:rPr lang="en-US" dirty="0" err="1"/>
              <a:t>Sr</a:t>
            </a:r>
            <a:r>
              <a:rPr lang="en-US" dirty="0"/>
              <a:t> may play three games/day</a:t>
            </a:r>
          </a:p>
          <a:p>
            <a:pPr marL="466725" indent="-452438">
              <a:spcBef>
                <a:spcPts val="0"/>
              </a:spcBef>
            </a:pPr>
            <a:r>
              <a:rPr lang="en-US" dirty="0"/>
              <a:t>Games should not have time limits, except for lighted field situations</a:t>
            </a:r>
          </a:p>
          <a:p>
            <a:pPr marL="466725" indent="-452438">
              <a:spcBef>
                <a:spcPts val="0"/>
              </a:spcBef>
            </a:pPr>
            <a:r>
              <a:rPr lang="en-US" dirty="0"/>
              <a:t>Girls’ teams may not play Boys’ teams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5182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0" y="76200"/>
            <a:ext cx="66294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Regulation VI</a:t>
            </a:r>
            <a:br>
              <a:rPr lang="en-US" sz="4800" b="1" dirty="0"/>
            </a:br>
            <a:r>
              <a:rPr lang="en-US" dirty="0"/>
              <a:t>Pitching Limits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762000"/>
          </a:xfrm>
        </p:spPr>
        <p:txBody>
          <a:bodyPr>
            <a:normAutofit/>
          </a:bodyPr>
          <a:lstStyle/>
          <a:p>
            <a:pPr marL="407988" indent="-407988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Pitching Limits Set By Division, Not 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145621"/>
              </p:ext>
            </p:extLst>
          </p:nvPr>
        </p:nvGraphicFramePr>
        <p:xfrm>
          <a:off x="990601" y="2209800"/>
          <a:ext cx="7696199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02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27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289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Innings per day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Days rest required for innings pitched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8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Limit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Days Rest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Majors/Minors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Junior/Senior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2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Junior/Senior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None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None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6 or</a:t>
                      </a:r>
                      <a:r>
                        <a:rPr lang="en-US" sz="2400" b="1" i="0" u="none" strike="noStrike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 less</a:t>
                      </a:r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 innings</a:t>
                      </a:r>
                      <a:r>
                        <a:rPr lang="en-US" sz="2400" b="1" i="0" u="none" strike="noStrike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day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None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Majors/Minor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 day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or more innings/day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None</a:t>
                      </a:r>
                    </a:p>
                  </a:txBody>
                  <a:tcPr marL="8079" marR="8079" marT="807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6135469"/>
            <a:ext cx="70866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No Innings Per Week Limits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5105400"/>
            <a:ext cx="8534400" cy="914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Majors/Minors, a Pitcher May Pitch in a Second Game in a Day Up to the 12 Innings/Day Limit</a:t>
            </a:r>
          </a:p>
        </p:txBody>
      </p:sp>
    </p:spTree>
    <p:extLst>
      <p:ext uri="{BB962C8B-B14F-4D97-AF65-F5344CB8AC3E}">
        <p14:creationId xmlns:p14="http://schemas.microsoft.com/office/powerpoint/2010/main" val="403890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Regulation VI</a:t>
            </a:r>
            <a:br>
              <a:rPr lang="en-US" sz="4800" b="1" dirty="0"/>
            </a:br>
            <a:r>
              <a:rPr lang="en-US" dirty="0"/>
              <a:t>Twelve YO Exception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3742" y="1600200"/>
            <a:ext cx="8417858" cy="4800600"/>
          </a:xfrm>
        </p:spPr>
        <p:txBody>
          <a:bodyPr>
            <a:noAutofit/>
          </a:bodyPr>
          <a:lstStyle/>
          <a:p>
            <a:pPr marL="349250" indent="-349250">
              <a:spcBef>
                <a:spcPts val="0"/>
              </a:spcBef>
            </a:pPr>
            <a:r>
              <a:rPr lang="en-US" sz="3600" dirty="0"/>
              <a:t>Limits for Pitchers in Both </a:t>
            </a:r>
            <a:r>
              <a:rPr lang="en-US" sz="3600" dirty="0" err="1"/>
              <a:t>Maj</a:t>
            </a:r>
            <a:r>
              <a:rPr lang="en-US" sz="3600" dirty="0"/>
              <a:t>/</a:t>
            </a:r>
            <a:r>
              <a:rPr lang="en-US" sz="3600" dirty="0" err="1"/>
              <a:t>Jr</a:t>
            </a:r>
            <a:r>
              <a:rPr lang="en-US" sz="3600" dirty="0"/>
              <a:t> Divisions</a:t>
            </a:r>
          </a:p>
          <a:p>
            <a:pPr marL="742950" lvl="1" indent="-342900">
              <a:spcBef>
                <a:spcPts val="0"/>
              </a:spcBef>
            </a:pPr>
            <a:r>
              <a:rPr lang="en-US" sz="3200" dirty="0"/>
              <a:t>Cumulative Innings pitched in both Divisions</a:t>
            </a:r>
            <a:endParaRPr lang="en-US" dirty="0"/>
          </a:p>
          <a:p>
            <a:pPr marL="742950" lvl="1" indent="-342900">
              <a:spcBef>
                <a:spcPts val="0"/>
              </a:spcBef>
            </a:pPr>
            <a:r>
              <a:rPr lang="en-US" sz="3200" dirty="0"/>
              <a:t>When the Second Game in the Day is a Majors Game, 12 Innings per </a:t>
            </a:r>
            <a:r>
              <a:rPr lang="en-US" dirty="0"/>
              <a:t>d</a:t>
            </a:r>
            <a:r>
              <a:rPr lang="en-US" sz="3200" dirty="0"/>
              <a:t>ay </a:t>
            </a:r>
            <a:r>
              <a:rPr lang="en-US" dirty="0"/>
              <a:t>a</a:t>
            </a:r>
            <a:r>
              <a:rPr lang="en-US" sz="3200" dirty="0"/>
              <a:t>pplies </a:t>
            </a:r>
          </a:p>
          <a:p>
            <a:pPr marL="349250" indent="-349250">
              <a:spcBef>
                <a:spcPts val="0"/>
              </a:spcBef>
            </a:pPr>
            <a:r>
              <a:rPr lang="en-US" sz="3600" dirty="0"/>
              <a:t>Days Rest Required depends </a:t>
            </a:r>
            <a:r>
              <a:rPr lang="en-US" dirty="0"/>
              <a:t>o</a:t>
            </a:r>
            <a:r>
              <a:rPr lang="en-US" sz="3600" dirty="0"/>
              <a:t>n </a:t>
            </a:r>
            <a:r>
              <a:rPr lang="en-US" sz="3600" b="1" dirty="0"/>
              <a:t>Division</a:t>
            </a:r>
            <a:r>
              <a:rPr lang="en-US" sz="3600" dirty="0"/>
              <a:t> </a:t>
            </a:r>
            <a:r>
              <a:rPr lang="en-US" sz="3600" b="1" dirty="0"/>
              <a:t>for that Game</a:t>
            </a:r>
          </a:p>
          <a:p>
            <a:pPr marL="739775" lvl="1" indent="-339725">
              <a:spcBef>
                <a:spcPts val="0"/>
              </a:spcBef>
            </a:pPr>
            <a:r>
              <a:rPr lang="en-US" sz="3200" dirty="0"/>
              <a:t>Pitcher in a Juniors Game Is eligible </a:t>
            </a:r>
            <a:r>
              <a:rPr lang="en-US" dirty="0"/>
              <a:t>r</a:t>
            </a:r>
            <a:r>
              <a:rPr lang="en-US" sz="3200" dirty="0"/>
              <a:t>egardless </a:t>
            </a:r>
            <a:r>
              <a:rPr lang="en-US" dirty="0"/>
              <a:t>o</a:t>
            </a:r>
            <a:r>
              <a:rPr lang="en-US" sz="3200" dirty="0"/>
              <a:t>f Innings Pitched in an earlier Majors game on that or a previous </a:t>
            </a:r>
            <a:r>
              <a:rPr lang="en-US" dirty="0"/>
              <a:t>d</a:t>
            </a:r>
            <a:r>
              <a:rPr lang="en-US" sz="3200" dirty="0"/>
              <a:t>ay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206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8458200" cy="53340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0"/>
              </a:spcBef>
            </a:pPr>
            <a:r>
              <a:rPr lang="en-US" sz="2800" dirty="0"/>
              <a:t>Pitchers Removed on the Mound</a:t>
            </a:r>
          </a:p>
          <a:p>
            <a:pPr marL="742950" lvl="1" indent="-342900">
              <a:spcBef>
                <a:spcPts val="0"/>
              </a:spcBef>
            </a:pPr>
            <a:r>
              <a:rPr lang="en-US" sz="2600" dirty="0"/>
              <a:t>If remaining in the Game, may return once per Inning</a:t>
            </a:r>
          </a:p>
          <a:p>
            <a:pPr marL="742950" lvl="1" indent="-342900">
              <a:spcBef>
                <a:spcPts val="0"/>
              </a:spcBef>
            </a:pPr>
            <a:r>
              <a:rPr lang="en-US" sz="2600" dirty="0"/>
              <a:t>Jr/Sr, removed from the Mound/Game, return once per Inning if No Violations (MPR, Visits or Substitutions)</a:t>
            </a:r>
          </a:p>
          <a:p>
            <a:pPr marL="742950" lvl="1" indent="-342900">
              <a:spcBef>
                <a:spcPts val="0"/>
              </a:spcBef>
            </a:pPr>
            <a:r>
              <a:rPr lang="en-US" sz="2600" dirty="0"/>
              <a:t>For all Divisions, a Pitcher may be Pinch-Hit/Pinch-Run for and return immediately in the bottom of that Inning</a:t>
            </a:r>
          </a:p>
          <a:p>
            <a:pPr marL="285750" indent="-285750">
              <a:spcBef>
                <a:spcPts val="0"/>
              </a:spcBef>
            </a:pPr>
            <a:r>
              <a:rPr lang="en-US" sz="2800" dirty="0"/>
              <a:t>Not more than Five Pitchers in a Game</a:t>
            </a:r>
          </a:p>
          <a:p>
            <a:pPr marL="285750" indent="-285750">
              <a:spcBef>
                <a:spcPts val="300"/>
              </a:spcBef>
            </a:pPr>
            <a:r>
              <a:rPr lang="en-US" sz="2800" dirty="0"/>
              <a:t>An Ineligible Pitcher must be Removed</a:t>
            </a:r>
            <a:endParaRPr lang="en-US" sz="2000" dirty="0"/>
          </a:p>
          <a:p>
            <a:pPr marL="582613" lvl="1" indent="-354013">
              <a:spcBef>
                <a:spcPts val="300"/>
              </a:spcBef>
            </a:pPr>
            <a:r>
              <a:rPr lang="en-US" sz="2600" dirty="0"/>
              <a:t>If Found “Before A Live Ball Is Pitched”, Remove the Ineligible Pitcher; No Protest</a:t>
            </a:r>
          </a:p>
          <a:p>
            <a:pPr marL="582613" lvl="1" indent="-354013">
              <a:spcBef>
                <a:spcPts val="300"/>
              </a:spcBef>
            </a:pPr>
            <a:r>
              <a:rPr lang="en-US" sz="2600" dirty="0"/>
              <a:t>If Discovered after “A Live Ball Is Pitched,” Remove the Ineligible Pitcher; Protest Allowable</a:t>
            </a:r>
          </a:p>
          <a:p>
            <a:pPr marL="457200" indent="-457200">
              <a:spcBef>
                <a:spcPts val="0"/>
              </a:spcBef>
            </a:pP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477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Regulation VI</a:t>
            </a:r>
            <a:br>
              <a:rPr lang="en-US" sz="4800" b="1" dirty="0"/>
            </a:br>
            <a:r>
              <a:rPr lang="en-US" dirty="0"/>
              <a:t>Softball Pitching Admin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59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49"/>
          <p:cNvSpPr>
            <a:spLocks/>
          </p:cNvSpPr>
          <p:nvPr/>
        </p:nvSpPr>
        <p:spPr bwMode="auto">
          <a:xfrm rot="198727" flipH="1">
            <a:off x="2042182" y="4197159"/>
            <a:ext cx="228600" cy="533400"/>
          </a:xfrm>
          <a:custGeom>
            <a:avLst/>
            <a:gdLst>
              <a:gd name="T0" fmla="*/ 0 w 319"/>
              <a:gd name="T1" fmla="*/ 0 h 845"/>
              <a:gd name="T2" fmla="*/ 0 w 319"/>
              <a:gd name="T3" fmla="*/ 0 h 845"/>
              <a:gd name="T4" fmla="*/ 0 w 319"/>
              <a:gd name="T5" fmla="*/ 0 h 845"/>
              <a:gd name="T6" fmla="*/ 0 w 319"/>
              <a:gd name="T7" fmla="*/ 0 h 845"/>
              <a:gd name="T8" fmla="*/ 0 w 319"/>
              <a:gd name="T9" fmla="*/ 0 h 845"/>
              <a:gd name="T10" fmla="*/ 0 w 319"/>
              <a:gd name="T11" fmla="*/ 0 h 845"/>
              <a:gd name="T12" fmla="*/ 0 w 319"/>
              <a:gd name="T13" fmla="*/ 0 h 845"/>
              <a:gd name="T14" fmla="*/ 0 w 319"/>
              <a:gd name="T15" fmla="*/ 0 h 8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9"/>
              <a:gd name="T25" fmla="*/ 0 h 845"/>
              <a:gd name="T26" fmla="*/ 319 w 319"/>
              <a:gd name="T27" fmla="*/ 845 h 8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9" h="845">
                <a:moveTo>
                  <a:pt x="79" y="485"/>
                </a:moveTo>
                <a:cubicBezTo>
                  <a:pt x="48" y="331"/>
                  <a:pt x="0" y="67"/>
                  <a:pt x="187" y="5"/>
                </a:cubicBezTo>
                <a:cubicBezTo>
                  <a:pt x="215" y="9"/>
                  <a:pt x="249" y="0"/>
                  <a:pt x="271" y="17"/>
                </a:cubicBezTo>
                <a:cubicBezTo>
                  <a:pt x="281" y="25"/>
                  <a:pt x="312" y="146"/>
                  <a:pt x="319" y="173"/>
                </a:cubicBezTo>
                <a:cubicBezTo>
                  <a:pt x="310" y="315"/>
                  <a:pt x="301" y="396"/>
                  <a:pt x="259" y="521"/>
                </a:cubicBezTo>
                <a:cubicBezTo>
                  <a:pt x="251" y="650"/>
                  <a:pt x="267" y="798"/>
                  <a:pt x="127" y="845"/>
                </a:cubicBezTo>
                <a:cubicBezTo>
                  <a:pt x="91" y="792"/>
                  <a:pt x="87" y="737"/>
                  <a:pt x="67" y="677"/>
                </a:cubicBezTo>
                <a:cubicBezTo>
                  <a:pt x="80" y="501"/>
                  <a:pt x="79" y="565"/>
                  <a:pt x="79" y="48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Line 60"/>
          <p:cNvSpPr>
            <a:spLocks noChangeShapeType="1"/>
          </p:cNvSpPr>
          <p:nvPr/>
        </p:nvSpPr>
        <p:spPr bwMode="auto">
          <a:xfrm flipH="1">
            <a:off x="2209800" y="4572000"/>
            <a:ext cx="1676400" cy="16002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514600" y="2368359"/>
            <a:ext cx="3144241" cy="4108641"/>
            <a:chOff x="2819400" y="2209800"/>
            <a:chExt cx="3388083" cy="4495800"/>
          </a:xfrm>
        </p:grpSpPr>
        <p:sp>
          <p:nvSpPr>
            <p:cNvPr id="1027" name="Line 62"/>
            <p:cNvSpPr>
              <a:spLocks noChangeShapeType="1"/>
            </p:cNvSpPr>
            <p:nvPr/>
          </p:nvSpPr>
          <p:spPr bwMode="auto">
            <a:xfrm flipH="1">
              <a:off x="2819400" y="4419600"/>
              <a:ext cx="2057400" cy="2057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02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9480421"/>
                </p:ext>
              </p:extLst>
            </p:nvPr>
          </p:nvGraphicFramePr>
          <p:xfrm>
            <a:off x="3640495" y="2209800"/>
            <a:ext cx="2566988" cy="342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4" name="Photo Editor Photo" r:id="rId4" imgW="6601746" imgH="11057143" progId="">
                    <p:embed/>
                  </p:oleObj>
                </mc:Choice>
                <mc:Fallback>
                  <p:oleObj name="Photo Editor Photo" r:id="rId4" imgW="6601746" imgH="11057143" progId="">
                    <p:embed/>
                    <p:pic>
                      <p:nvPicPr>
                        <p:cNvPr id="102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3161" b="7013"/>
                        <a:stretch>
                          <a:fillRect/>
                        </a:stretch>
                      </p:blipFill>
                      <p:spPr bwMode="auto">
                        <a:xfrm>
                          <a:off x="3640495" y="2209800"/>
                          <a:ext cx="2566988" cy="342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gradFill rotWithShape="0">
                                <a:gsLst>
                                  <a:gs pos="0">
                                    <a:srgbClr val="FFFFFF"/>
                                  </a:gs>
                                  <a:gs pos="50000">
                                    <a:srgbClr val="0099CC"/>
                                  </a:gs>
                                  <a:gs pos="100000">
                                    <a:srgbClr val="FFFFFF"/>
                                  </a:gs>
                                </a:gsLst>
                                <a:lin ang="27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3" name="Line 63"/>
            <p:cNvSpPr>
              <a:spLocks noChangeShapeType="1"/>
            </p:cNvSpPr>
            <p:nvPr/>
          </p:nvSpPr>
          <p:spPr bwMode="auto">
            <a:xfrm rot="21342565" flipH="1">
              <a:off x="4114800" y="4648200"/>
              <a:ext cx="2057400" cy="2057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143000" y="4203318"/>
            <a:ext cx="990600" cy="2438400"/>
            <a:chOff x="7772400" y="3733800"/>
            <a:chExt cx="990600" cy="2438400"/>
          </a:xfrm>
        </p:grpSpPr>
        <p:sp>
          <p:nvSpPr>
            <p:cNvPr id="1039" name="Rectangle 48"/>
            <p:cNvSpPr>
              <a:spLocks noChangeArrowheads="1"/>
            </p:cNvSpPr>
            <p:nvPr/>
          </p:nvSpPr>
          <p:spPr bwMode="auto">
            <a:xfrm>
              <a:off x="7772400" y="5257800"/>
              <a:ext cx="990600" cy="2286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just">
                <a:spcBef>
                  <a:spcPct val="10000"/>
                </a:spcBef>
              </a:pPr>
              <a:endParaRPr lang="en-US"/>
            </a:p>
          </p:txBody>
        </p:sp>
        <p:sp>
          <p:nvSpPr>
            <p:cNvPr id="1040" name="Freeform 49"/>
            <p:cNvSpPr>
              <a:spLocks/>
            </p:cNvSpPr>
            <p:nvPr/>
          </p:nvSpPr>
          <p:spPr bwMode="auto">
            <a:xfrm rot="198727" flipH="1">
              <a:off x="7924800" y="5638800"/>
              <a:ext cx="228600" cy="533400"/>
            </a:xfrm>
            <a:custGeom>
              <a:avLst/>
              <a:gdLst>
                <a:gd name="T0" fmla="*/ 0 w 319"/>
                <a:gd name="T1" fmla="*/ 0 h 845"/>
                <a:gd name="T2" fmla="*/ 0 w 319"/>
                <a:gd name="T3" fmla="*/ 0 h 845"/>
                <a:gd name="T4" fmla="*/ 0 w 319"/>
                <a:gd name="T5" fmla="*/ 0 h 845"/>
                <a:gd name="T6" fmla="*/ 0 w 319"/>
                <a:gd name="T7" fmla="*/ 0 h 845"/>
                <a:gd name="T8" fmla="*/ 0 w 319"/>
                <a:gd name="T9" fmla="*/ 0 h 845"/>
                <a:gd name="T10" fmla="*/ 0 w 319"/>
                <a:gd name="T11" fmla="*/ 0 h 845"/>
                <a:gd name="T12" fmla="*/ 0 w 319"/>
                <a:gd name="T13" fmla="*/ 0 h 845"/>
                <a:gd name="T14" fmla="*/ 0 w 319"/>
                <a:gd name="T15" fmla="*/ 0 h 8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845"/>
                <a:gd name="T26" fmla="*/ 319 w 319"/>
                <a:gd name="T27" fmla="*/ 845 h 8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845">
                  <a:moveTo>
                    <a:pt x="79" y="485"/>
                  </a:moveTo>
                  <a:cubicBezTo>
                    <a:pt x="48" y="331"/>
                    <a:pt x="0" y="67"/>
                    <a:pt x="187" y="5"/>
                  </a:cubicBezTo>
                  <a:cubicBezTo>
                    <a:pt x="215" y="9"/>
                    <a:pt x="249" y="0"/>
                    <a:pt x="271" y="17"/>
                  </a:cubicBezTo>
                  <a:cubicBezTo>
                    <a:pt x="281" y="25"/>
                    <a:pt x="312" y="146"/>
                    <a:pt x="319" y="173"/>
                  </a:cubicBezTo>
                  <a:cubicBezTo>
                    <a:pt x="310" y="315"/>
                    <a:pt x="301" y="396"/>
                    <a:pt x="259" y="521"/>
                  </a:cubicBezTo>
                  <a:cubicBezTo>
                    <a:pt x="251" y="650"/>
                    <a:pt x="267" y="798"/>
                    <a:pt x="127" y="845"/>
                  </a:cubicBezTo>
                  <a:cubicBezTo>
                    <a:pt x="91" y="792"/>
                    <a:pt x="87" y="737"/>
                    <a:pt x="67" y="677"/>
                  </a:cubicBezTo>
                  <a:cubicBezTo>
                    <a:pt x="80" y="501"/>
                    <a:pt x="79" y="565"/>
                    <a:pt x="79" y="48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Freeform 50"/>
            <p:cNvSpPr>
              <a:spLocks/>
            </p:cNvSpPr>
            <p:nvPr/>
          </p:nvSpPr>
          <p:spPr bwMode="auto">
            <a:xfrm rot="198727" flipH="1">
              <a:off x="8305800" y="5029200"/>
              <a:ext cx="228600" cy="533400"/>
            </a:xfrm>
            <a:custGeom>
              <a:avLst/>
              <a:gdLst>
                <a:gd name="T0" fmla="*/ 0 w 319"/>
                <a:gd name="T1" fmla="*/ 0 h 845"/>
                <a:gd name="T2" fmla="*/ 0 w 319"/>
                <a:gd name="T3" fmla="*/ 0 h 845"/>
                <a:gd name="T4" fmla="*/ 0 w 319"/>
                <a:gd name="T5" fmla="*/ 0 h 845"/>
                <a:gd name="T6" fmla="*/ 0 w 319"/>
                <a:gd name="T7" fmla="*/ 0 h 845"/>
                <a:gd name="T8" fmla="*/ 0 w 319"/>
                <a:gd name="T9" fmla="*/ 0 h 845"/>
                <a:gd name="T10" fmla="*/ 0 w 319"/>
                <a:gd name="T11" fmla="*/ 0 h 845"/>
                <a:gd name="T12" fmla="*/ 0 w 319"/>
                <a:gd name="T13" fmla="*/ 0 h 845"/>
                <a:gd name="T14" fmla="*/ 0 w 319"/>
                <a:gd name="T15" fmla="*/ 0 h 8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845"/>
                <a:gd name="T26" fmla="*/ 319 w 319"/>
                <a:gd name="T27" fmla="*/ 845 h 8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845">
                  <a:moveTo>
                    <a:pt x="79" y="485"/>
                  </a:moveTo>
                  <a:cubicBezTo>
                    <a:pt x="48" y="331"/>
                    <a:pt x="0" y="67"/>
                    <a:pt x="187" y="5"/>
                  </a:cubicBezTo>
                  <a:cubicBezTo>
                    <a:pt x="215" y="9"/>
                    <a:pt x="249" y="0"/>
                    <a:pt x="271" y="17"/>
                  </a:cubicBezTo>
                  <a:cubicBezTo>
                    <a:pt x="281" y="25"/>
                    <a:pt x="312" y="146"/>
                    <a:pt x="319" y="173"/>
                  </a:cubicBezTo>
                  <a:cubicBezTo>
                    <a:pt x="310" y="315"/>
                    <a:pt x="301" y="396"/>
                    <a:pt x="259" y="521"/>
                  </a:cubicBezTo>
                  <a:cubicBezTo>
                    <a:pt x="251" y="650"/>
                    <a:pt x="267" y="798"/>
                    <a:pt x="127" y="845"/>
                  </a:cubicBezTo>
                  <a:cubicBezTo>
                    <a:pt x="91" y="792"/>
                    <a:pt x="87" y="737"/>
                    <a:pt x="67" y="677"/>
                  </a:cubicBezTo>
                  <a:cubicBezTo>
                    <a:pt x="80" y="501"/>
                    <a:pt x="79" y="565"/>
                    <a:pt x="79" y="48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Line 65"/>
            <p:cNvSpPr>
              <a:spLocks noChangeShapeType="1"/>
            </p:cNvSpPr>
            <p:nvPr/>
          </p:nvSpPr>
          <p:spPr bwMode="auto">
            <a:xfrm flipV="1">
              <a:off x="7772400" y="3733800"/>
              <a:ext cx="0" cy="2286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35" name="Line 66"/>
            <p:cNvSpPr>
              <a:spLocks noChangeShapeType="1"/>
            </p:cNvSpPr>
            <p:nvPr/>
          </p:nvSpPr>
          <p:spPr bwMode="auto">
            <a:xfrm flipV="1">
              <a:off x="8763000" y="3733800"/>
              <a:ext cx="0" cy="2286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164719"/>
            <a:ext cx="7239000" cy="1170324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8.01</a:t>
            </a:r>
            <a:br>
              <a:rPr lang="en-US" sz="4800" b="1" dirty="0"/>
            </a:br>
            <a:r>
              <a:rPr lang="en-US" dirty="0"/>
              <a:t>Key Points Prior to the Pitch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3578168" cy="2514600"/>
          </a:xfrm>
        </p:spPr>
        <p:txBody>
          <a:bodyPr/>
          <a:lstStyle/>
          <a:p>
            <a:pPr marL="407988" indent="-407988"/>
            <a:r>
              <a:rPr lang="en-US" sz="3200" dirty="0"/>
              <a:t>Pivot foot on the rubber; trail foot on or behind the Pitching plate</a:t>
            </a:r>
          </a:p>
        </p:txBody>
      </p:sp>
      <p:sp>
        <p:nvSpPr>
          <p:cNvPr id="24" name="Freeform 49"/>
          <p:cNvSpPr>
            <a:spLocks/>
          </p:cNvSpPr>
          <p:nvPr/>
        </p:nvSpPr>
        <p:spPr bwMode="auto">
          <a:xfrm rot="198727" flipH="1">
            <a:off x="1234418" y="4285677"/>
            <a:ext cx="228600" cy="533400"/>
          </a:xfrm>
          <a:custGeom>
            <a:avLst/>
            <a:gdLst>
              <a:gd name="T0" fmla="*/ 0 w 319"/>
              <a:gd name="T1" fmla="*/ 0 h 845"/>
              <a:gd name="T2" fmla="*/ 0 w 319"/>
              <a:gd name="T3" fmla="*/ 0 h 845"/>
              <a:gd name="T4" fmla="*/ 0 w 319"/>
              <a:gd name="T5" fmla="*/ 0 h 845"/>
              <a:gd name="T6" fmla="*/ 0 w 319"/>
              <a:gd name="T7" fmla="*/ 0 h 845"/>
              <a:gd name="T8" fmla="*/ 0 w 319"/>
              <a:gd name="T9" fmla="*/ 0 h 845"/>
              <a:gd name="T10" fmla="*/ 0 w 319"/>
              <a:gd name="T11" fmla="*/ 0 h 845"/>
              <a:gd name="T12" fmla="*/ 0 w 319"/>
              <a:gd name="T13" fmla="*/ 0 h 845"/>
              <a:gd name="T14" fmla="*/ 0 w 319"/>
              <a:gd name="T15" fmla="*/ 0 h 8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9"/>
              <a:gd name="T25" fmla="*/ 0 h 845"/>
              <a:gd name="T26" fmla="*/ 319 w 319"/>
              <a:gd name="T27" fmla="*/ 845 h 8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9" h="845">
                <a:moveTo>
                  <a:pt x="79" y="485"/>
                </a:moveTo>
                <a:cubicBezTo>
                  <a:pt x="48" y="331"/>
                  <a:pt x="0" y="67"/>
                  <a:pt x="187" y="5"/>
                </a:cubicBezTo>
                <a:cubicBezTo>
                  <a:pt x="215" y="9"/>
                  <a:pt x="249" y="0"/>
                  <a:pt x="271" y="17"/>
                </a:cubicBezTo>
                <a:cubicBezTo>
                  <a:pt x="281" y="25"/>
                  <a:pt x="312" y="146"/>
                  <a:pt x="319" y="173"/>
                </a:cubicBezTo>
                <a:cubicBezTo>
                  <a:pt x="310" y="315"/>
                  <a:pt x="301" y="396"/>
                  <a:pt x="259" y="521"/>
                </a:cubicBezTo>
                <a:cubicBezTo>
                  <a:pt x="251" y="650"/>
                  <a:pt x="267" y="798"/>
                  <a:pt x="127" y="845"/>
                </a:cubicBezTo>
                <a:cubicBezTo>
                  <a:pt x="91" y="792"/>
                  <a:pt x="87" y="737"/>
                  <a:pt x="67" y="677"/>
                </a:cubicBezTo>
                <a:cubicBezTo>
                  <a:pt x="80" y="501"/>
                  <a:pt x="79" y="565"/>
                  <a:pt x="79" y="48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49"/>
          <p:cNvSpPr>
            <a:spLocks/>
          </p:cNvSpPr>
          <p:nvPr/>
        </p:nvSpPr>
        <p:spPr bwMode="auto">
          <a:xfrm rot="198727" flipH="1">
            <a:off x="853418" y="4285677"/>
            <a:ext cx="228600" cy="533400"/>
          </a:xfrm>
          <a:custGeom>
            <a:avLst/>
            <a:gdLst>
              <a:gd name="T0" fmla="*/ 0 w 319"/>
              <a:gd name="T1" fmla="*/ 0 h 845"/>
              <a:gd name="T2" fmla="*/ 0 w 319"/>
              <a:gd name="T3" fmla="*/ 0 h 845"/>
              <a:gd name="T4" fmla="*/ 0 w 319"/>
              <a:gd name="T5" fmla="*/ 0 h 845"/>
              <a:gd name="T6" fmla="*/ 0 w 319"/>
              <a:gd name="T7" fmla="*/ 0 h 845"/>
              <a:gd name="T8" fmla="*/ 0 w 319"/>
              <a:gd name="T9" fmla="*/ 0 h 845"/>
              <a:gd name="T10" fmla="*/ 0 w 319"/>
              <a:gd name="T11" fmla="*/ 0 h 845"/>
              <a:gd name="T12" fmla="*/ 0 w 319"/>
              <a:gd name="T13" fmla="*/ 0 h 845"/>
              <a:gd name="T14" fmla="*/ 0 w 319"/>
              <a:gd name="T15" fmla="*/ 0 h 8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9"/>
              <a:gd name="T25" fmla="*/ 0 h 845"/>
              <a:gd name="T26" fmla="*/ 319 w 319"/>
              <a:gd name="T27" fmla="*/ 845 h 8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9" h="845">
                <a:moveTo>
                  <a:pt x="79" y="485"/>
                </a:moveTo>
                <a:cubicBezTo>
                  <a:pt x="48" y="331"/>
                  <a:pt x="0" y="67"/>
                  <a:pt x="187" y="5"/>
                </a:cubicBezTo>
                <a:cubicBezTo>
                  <a:pt x="215" y="9"/>
                  <a:pt x="249" y="0"/>
                  <a:pt x="271" y="17"/>
                </a:cubicBezTo>
                <a:cubicBezTo>
                  <a:pt x="281" y="25"/>
                  <a:pt x="312" y="146"/>
                  <a:pt x="319" y="173"/>
                </a:cubicBezTo>
                <a:cubicBezTo>
                  <a:pt x="310" y="315"/>
                  <a:pt x="301" y="396"/>
                  <a:pt x="259" y="521"/>
                </a:cubicBezTo>
                <a:cubicBezTo>
                  <a:pt x="251" y="650"/>
                  <a:pt x="267" y="798"/>
                  <a:pt x="127" y="845"/>
                </a:cubicBezTo>
                <a:cubicBezTo>
                  <a:pt x="91" y="792"/>
                  <a:pt x="87" y="737"/>
                  <a:pt x="67" y="677"/>
                </a:cubicBezTo>
                <a:cubicBezTo>
                  <a:pt x="80" y="501"/>
                  <a:pt x="79" y="565"/>
                  <a:pt x="79" y="485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AC1A03-6F7B-B54E-B015-08D8C8F69638}"/>
              </a:ext>
            </a:extLst>
          </p:cNvPr>
          <p:cNvSpPr txBox="1"/>
          <p:nvPr/>
        </p:nvSpPr>
        <p:spPr>
          <a:xfrm>
            <a:off x="5334000" y="2770525"/>
            <a:ext cx="35781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Both feet must be on the ground to start and remain within the 24-inch length of the Pitcher’s plate</a:t>
            </a:r>
          </a:p>
        </p:txBody>
      </p:sp>
    </p:spTree>
    <p:extLst>
      <p:ext uri="{BB962C8B-B14F-4D97-AF65-F5344CB8AC3E}">
        <p14:creationId xmlns:p14="http://schemas.microsoft.com/office/powerpoint/2010/main" val="419341063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uiExpand="1" build="p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9950" y="274638"/>
            <a:ext cx="532765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8.01</a:t>
            </a:r>
            <a:br>
              <a:rPr lang="en-US" sz="4800" b="1" dirty="0"/>
            </a:br>
            <a:r>
              <a:rPr lang="en-US" dirty="0"/>
              <a:t>Key Points Prior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339332"/>
            <a:ext cx="8610600" cy="206146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Ball shall be held in front of the body in one/both hands for 1-10 seconds </a:t>
            </a:r>
            <a:r>
              <a:rPr lang="en-US" sz="3200" i="1" dirty="0"/>
              <a:t>before starting delivery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Backward step allowed before or as the hands come together in front of the body </a:t>
            </a:r>
          </a:p>
        </p:txBody>
      </p:sp>
      <p:pic>
        <p:nvPicPr>
          <p:cNvPr id="19" name="Picture 1036" descr="Softball_Pitcher_5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2722" y="1219200"/>
            <a:ext cx="2308878" cy="28956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</p:spPr>
      </p:pic>
      <p:pic>
        <p:nvPicPr>
          <p:cNvPr id="20" name="Picture 1037" descr="Softball_Pitcher_2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59" y="1219200"/>
            <a:ext cx="2123441" cy="2895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44C676-CC40-7349-8A57-D467A93D489F}"/>
              </a:ext>
            </a:extLst>
          </p:cNvPr>
          <p:cNvSpPr txBox="1"/>
          <p:nvPr/>
        </p:nvSpPr>
        <p:spPr>
          <a:xfrm>
            <a:off x="2590800" y="1635710"/>
            <a:ext cx="409192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Shoulders in line with first/third bases</a:t>
            </a:r>
          </a:p>
          <a:p>
            <a:pPr marL="349250" indent="-3492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Signs will be taken with hands apart on the pitcher’s plate</a:t>
            </a:r>
          </a:p>
        </p:txBody>
      </p:sp>
    </p:spTree>
    <p:extLst>
      <p:ext uri="{BB962C8B-B14F-4D97-AF65-F5344CB8AC3E}">
        <p14:creationId xmlns:p14="http://schemas.microsoft.com/office/powerpoint/2010/main" val="289933741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1173162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8.01</a:t>
            </a:r>
            <a:br>
              <a:rPr lang="en-US" sz="4800" b="1" dirty="0"/>
            </a:br>
            <a:r>
              <a:rPr lang="en-US" b="1" dirty="0"/>
              <a:t>Key Points of the Delivery</a:t>
            </a:r>
            <a:endParaRPr lang="en-US" sz="4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831" y="1600200"/>
            <a:ext cx="8535769" cy="4267200"/>
          </a:xfrm>
        </p:spPr>
        <p:txBody>
          <a:bodyPr>
            <a:normAutofit/>
          </a:bodyPr>
          <a:lstStyle/>
          <a:p>
            <a:pPr marL="407988" indent="-407988">
              <a:spcBef>
                <a:spcPts val="0"/>
              </a:spcBef>
            </a:pPr>
            <a:r>
              <a:rPr lang="en-US" sz="3600" dirty="0"/>
              <a:t>Windmill or slingshot deliveries approved</a:t>
            </a:r>
          </a:p>
          <a:p>
            <a:pPr marL="407988" indent="-407988">
              <a:spcBef>
                <a:spcPts val="0"/>
              </a:spcBef>
            </a:pPr>
            <a:r>
              <a:rPr lang="en-US" sz="3600" dirty="0"/>
              <a:t>Raising/lowering (rocking) the pivot foot during delivery is illegal</a:t>
            </a:r>
          </a:p>
          <a:p>
            <a:pPr marL="407988" indent="-407988">
              <a:spcBef>
                <a:spcPts val="0"/>
              </a:spcBef>
            </a:pPr>
            <a:r>
              <a:rPr lang="en-US" sz="3600" dirty="0"/>
              <a:t>While delivering the pitch, one step forward with the non-pivot foot is allowed</a:t>
            </a:r>
          </a:p>
          <a:p>
            <a:pPr marL="407988" indent="-407988">
              <a:spcBef>
                <a:spcPts val="0"/>
              </a:spcBef>
            </a:pPr>
            <a:r>
              <a:rPr lang="en-US" sz="3600" dirty="0"/>
              <a:t>The forward stride must remain within the 24” length of the pitcher’s plate</a:t>
            </a:r>
          </a:p>
        </p:txBody>
      </p:sp>
    </p:spTree>
    <p:extLst>
      <p:ext uri="{BB962C8B-B14F-4D97-AF65-F5344CB8AC3E}">
        <p14:creationId xmlns:p14="http://schemas.microsoft.com/office/powerpoint/2010/main" val="43084611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>
                <a:solidFill>
                  <a:schemeClr val="tx2">
                    <a:lumMod val="50000"/>
                  </a:schemeClr>
                </a:solidFill>
              </a:rPr>
              <a:t>Rule 8.01</a:t>
            </a:r>
            <a:br>
              <a:rPr lang="en-US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Key Points of the Delivery</a:t>
            </a: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2031" y="1676400"/>
            <a:ext cx="8535769" cy="4876800"/>
          </a:xfrm>
        </p:spPr>
        <p:txBody>
          <a:bodyPr>
            <a:normAutofit lnSpcReduction="10000"/>
          </a:bodyPr>
          <a:lstStyle/>
          <a:p>
            <a:pPr marL="349250" indent="-349250">
              <a:spcBef>
                <a:spcPts val="0"/>
              </a:spcBef>
            </a:pPr>
            <a:r>
              <a:rPr lang="en-US" sz="3600" dirty="0"/>
              <a:t>Pitch Starts when the Hands Separate</a:t>
            </a:r>
          </a:p>
          <a:p>
            <a:pPr marL="582613" lvl="1" indent="-354013">
              <a:spcBef>
                <a:spcPts val="0"/>
              </a:spcBef>
            </a:pPr>
            <a:r>
              <a:rPr lang="en-US" sz="3200" dirty="0"/>
              <a:t>No Motion to Pitch Allowed without Immediately Delivering the Pitch</a:t>
            </a:r>
          </a:p>
          <a:p>
            <a:pPr marL="407988" indent="-407988">
              <a:spcBef>
                <a:spcPts val="0"/>
              </a:spcBef>
            </a:pPr>
            <a:r>
              <a:rPr lang="en-US" sz="3600" dirty="0"/>
              <a:t>Underhanded motion</a:t>
            </a:r>
          </a:p>
          <a:p>
            <a:pPr marL="641350" lvl="1" indent="-412750">
              <a:spcBef>
                <a:spcPts val="0"/>
              </a:spcBef>
            </a:pPr>
            <a:r>
              <a:rPr lang="en-US" sz="3200" dirty="0"/>
              <a:t>Hand below the Hip</a:t>
            </a:r>
          </a:p>
          <a:p>
            <a:pPr marL="641350" lvl="1" indent="-412750">
              <a:spcBef>
                <a:spcPts val="0"/>
              </a:spcBef>
            </a:pPr>
            <a:r>
              <a:rPr lang="en-US" sz="3200" dirty="0"/>
              <a:t>Wrist not further from the Body than the Elbow</a:t>
            </a:r>
          </a:p>
          <a:p>
            <a:pPr marL="407988" indent="-407988">
              <a:spcBef>
                <a:spcPts val="0"/>
              </a:spcBef>
            </a:pPr>
            <a:r>
              <a:rPr lang="en-US" sz="3600" dirty="0"/>
              <a:t>Second revolution, Hesitation, Behind the back, between the Legs’ Deliveries are Illegal</a:t>
            </a:r>
          </a:p>
        </p:txBody>
      </p:sp>
    </p:spTree>
    <p:extLst>
      <p:ext uri="{BB962C8B-B14F-4D97-AF65-F5344CB8AC3E}">
        <p14:creationId xmlns:p14="http://schemas.microsoft.com/office/powerpoint/2010/main" val="347848918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1173162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8.04</a:t>
            </a:r>
            <a:br>
              <a:rPr lang="en-US" sz="4800" b="1" dirty="0"/>
            </a:br>
            <a:r>
              <a:rPr lang="en-US" dirty="0"/>
              <a:t>No Pitch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9631" y="1600200"/>
            <a:ext cx="8611969" cy="4495800"/>
          </a:xfrm>
        </p:spPr>
        <p:txBody>
          <a:bodyPr>
            <a:normAutofit/>
          </a:bodyPr>
          <a:lstStyle/>
          <a:p>
            <a:pPr marL="407988" indent="-407988"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No Pitch declared/Immediate Dead Ball</a:t>
            </a:r>
          </a:p>
          <a:p>
            <a:pPr marL="742950" lvl="1" indent="-514350"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A Pitch Delivered during Suspension of Play</a:t>
            </a:r>
          </a:p>
          <a:p>
            <a:pPr marL="742950" lvl="1" indent="-514350"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A Runner Is Called Out for Leaving the Base before the Pitch Is Released or Dropped</a:t>
            </a:r>
          </a:p>
          <a:p>
            <a:pPr marL="742950" lvl="1" indent="-514350">
              <a:spcBef>
                <a:spcPts val="0"/>
              </a:spcBef>
              <a:spcAft>
                <a:spcPts val="600"/>
              </a:spcAft>
            </a:pPr>
            <a:r>
              <a:rPr lang="en-US" sz="3200" dirty="0"/>
              <a:t>Both of the Catcher’s Feet Are Outside the Catcher’s Box when the Pitcher Is Delivered</a:t>
            </a:r>
          </a:p>
        </p:txBody>
      </p:sp>
    </p:spTree>
    <p:extLst>
      <p:ext uri="{BB962C8B-B14F-4D97-AF65-F5344CB8AC3E}">
        <p14:creationId xmlns:p14="http://schemas.microsoft.com/office/powerpoint/2010/main" val="516255869"/>
      </p:ext>
    </p:extLst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3113088"/>
            <a:ext cx="83058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sz="2800" dirty="0"/>
              <a:t>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Rule 8.05</a:t>
            </a:r>
            <a:br>
              <a:rPr lang="en-US" sz="4800" b="1" dirty="0"/>
            </a:br>
            <a:r>
              <a:rPr lang="en-US" dirty="0"/>
              <a:t>Primary Illegal Pitches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541490"/>
            <a:ext cx="8458200" cy="5316510"/>
          </a:xfrm>
        </p:spPr>
        <p:txBody>
          <a:bodyPr>
            <a:noAutofit/>
          </a:bodyPr>
          <a:lstStyle/>
          <a:p>
            <a:pPr marL="349250" indent="-349250">
              <a:spcBef>
                <a:spcPts val="0"/>
              </a:spcBef>
            </a:pPr>
            <a:r>
              <a:rPr lang="en-US" sz="3200" dirty="0"/>
              <a:t>Not in Contact with Pitcher’s Plate</a:t>
            </a:r>
          </a:p>
          <a:p>
            <a:pPr marL="349250" indent="-349250">
              <a:spcBef>
                <a:spcPts val="0"/>
              </a:spcBef>
            </a:pPr>
            <a:r>
              <a:rPr lang="en-US" sz="3200" dirty="0"/>
              <a:t>Delivered with Foreign Substance applied</a:t>
            </a:r>
          </a:p>
          <a:p>
            <a:pPr marL="349250" indent="-349250">
              <a:spcBef>
                <a:spcPts val="0"/>
              </a:spcBef>
            </a:pPr>
            <a:r>
              <a:rPr lang="en-US" sz="3200" dirty="0"/>
              <a:t>Quick Return Pitch</a:t>
            </a:r>
          </a:p>
          <a:p>
            <a:pPr marL="349250" indent="-349250">
              <a:spcBef>
                <a:spcPts val="0"/>
              </a:spcBef>
            </a:pPr>
            <a:r>
              <a:rPr lang="en-US" sz="3200" b="1" dirty="0"/>
              <a:t>Leap, Crow Hop or Sidearm</a:t>
            </a:r>
          </a:p>
          <a:p>
            <a:pPr marL="349250" indent="-349250">
              <a:spcBef>
                <a:spcPts val="0"/>
              </a:spcBef>
            </a:pPr>
            <a:r>
              <a:rPr lang="en-US" sz="3200" dirty="0"/>
              <a:t>Throw to a Base when in Contact w/Plate</a:t>
            </a:r>
          </a:p>
          <a:p>
            <a:pPr marL="349250" indent="-349250">
              <a:spcBef>
                <a:spcPts val="0"/>
              </a:spcBef>
            </a:pPr>
            <a:r>
              <a:rPr lang="en-US" sz="3200" dirty="0"/>
              <a:t>Penalty: </a:t>
            </a:r>
          </a:p>
          <a:p>
            <a:pPr marL="641350" lvl="1" indent="-292100">
              <a:spcBef>
                <a:spcPts val="0"/>
              </a:spcBef>
            </a:pPr>
            <a:r>
              <a:rPr lang="en-US" sz="2800" dirty="0"/>
              <a:t>Ball to the Batter; (Jr/Sr) Runners Advance One Base</a:t>
            </a:r>
          </a:p>
          <a:p>
            <a:pPr marL="641350" lvl="1" indent="-292100">
              <a:spcBef>
                <a:spcPts val="0"/>
              </a:spcBef>
            </a:pPr>
            <a:r>
              <a:rPr lang="en-US" sz="2800" dirty="0"/>
              <a:t>If Batted, Delayed Dead Ball; If B-R and All Runners Advance One Base; Disregard the Infraction and No Manager’s Option; Otherwise, Manager’s Option to Accept the Play or the Penalty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0072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Rule 2.00</a:t>
            </a:r>
            <a:br>
              <a:rPr lang="en-US" sz="4800" b="1" dirty="0"/>
            </a:br>
            <a:r>
              <a:rPr lang="en-US" sz="3600" dirty="0"/>
              <a:t>Leap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>
            <a:normAutofit/>
          </a:bodyPr>
          <a:lstStyle/>
          <a:p>
            <a:pPr marL="407988" indent="-407988"/>
            <a:r>
              <a:rPr lang="en-US" sz="3600" dirty="0"/>
              <a:t>It is a “Leap” if </a:t>
            </a:r>
            <a:r>
              <a:rPr lang="en-US" dirty="0"/>
              <a:t>b</a:t>
            </a:r>
            <a:r>
              <a:rPr lang="en-US" sz="3600" dirty="0"/>
              <a:t>oth </a:t>
            </a:r>
            <a:r>
              <a:rPr lang="en-US" dirty="0"/>
              <a:t>f</a:t>
            </a:r>
            <a:r>
              <a:rPr lang="en-US" sz="3600" dirty="0"/>
              <a:t>eet </a:t>
            </a:r>
            <a:r>
              <a:rPr lang="en-US" dirty="0"/>
              <a:t>leave the ground</a:t>
            </a:r>
            <a:r>
              <a:rPr lang="en-US" sz="3600" dirty="0"/>
              <a:t> on the initial </a:t>
            </a:r>
            <a:r>
              <a:rPr lang="en-US" dirty="0"/>
              <a:t>m</a:t>
            </a:r>
            <a:r>
              <a:rPr lang="en-US" sz="3600" dirty="0"/>
              <a:t>ove and push from the Pitcher’s Plate…the Pivot Foot does </a:t>
            </a:r>
            <a:r>
              <a:rPr lang="en-US" dirty="0"/>
              <a:t>n</a:t>
            </a:r>
            <a:r>
              <a:rPr lang="en-US" sz="3600" dirty="0"/>
              <a:t>ot </a:t>
            </a:r>
            <a:r>
              <a:rPr lang="en-US" dirty="0"/>
              <a:t>d</a:t>
            </a:r>
            <a:r>
              <a:rPr lang="en-US" sz="3600" dirty="0"/>
              <a:t>rag </a:t>
            </a:r>
            <a:r>
              <a:rPr lang="en-US" dirty="0"/>
              <a:t>a</a:t>
            </a:r>
            <a:r>
              <a:rPr lang="en-US" sz="3600" dirty="0"/>
              <a:t>way from the Pitcher’s Plate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038600"/>
            <a:ext cx="4800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8557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/>
              <a:t>Rule 2.00</a:t>
            </a:r>
            <a:br>
              <a:rPr lang="en-US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/>
              <a:t>Crow Hop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799"/>
          </a:xfrm>
        </p:spPr>
        <p:txBody>
          <a:bodyPr>
            <a:normAutofit/>
          </a:bodyPr>
          <a:lstStyle/>
          <a:p>
            <a:pPr marL="349250" indent="-349250"/>
            <a:r>
              <a:rPr lang="en-US" sz="3600" dirty="0"/>
              <a:t>It is a “Crow Hop” if the Pivot Foot leaves the Pitcher’s Plate, re-plants, and pushes </a:t>
            </a:r>
            <a:r>
              <a:rPr lang="en-US" dirty="0"/>
              <a:t>o</a:t>
            </a:r>
            <a:r>
              <a:rPr lang="en-US" sz="3600" dirty="0"/>
              <a:t>ff from a second, more </a:t>
            </a:r>
            <a:r>
              <a:rPr lang="en-US" dirty="0"/>
              <a:t>f</a:t>
            </a:r>
            <a:r>
              <a:rPr lang="en-US" sz="3600" dirty="0"/>
              <a:t>orward </a:t>
            </a:r>
            <a:r>
              <a:rPr lang="en-US" dirty="0"/>
              <a:t>p</a:t>
            </a:r>
            <a:r>
              <a:rPr lang="en-US" sz="3600" dirty="0"/>
              <a:t>osition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37710"/>
            <a:ext cx="3962400" cy="225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6713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Rule 2.00</a:t>
            </a:r>
            <a:br>
              <a:rPr lang="en-US" sz="4800" b="1" dirty="0"/>
            </a:br>
            <a:r>
              <a:rPr lang="en-US" sz="3600" dirty="0"/>
              <a:t>Sidearm 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686800" cy="2209800"/>
          </a:xfrm>
        </p:spPr>
        <p:txBody>
          <a:bodyPr>
            <a:normAutofit/>
          </a:bodyPr>
          <a:lstStyle/>
          <a:p>
            <a:pPr marL="407988" indent="-407988"/>
            <a:r>
              <a:rPr lang="en-US" sz="3600" dirty="0"/>
              <a:t>It is a “Sidearm Delivery” when the wrist is further from the body than the elbow as the arm </a:t>
            </a:r>
            <a:r>
              <a:rPr lang="en-US" dirty="0"/>
              <a:t>p</a:t>
            </a:r>
            <a:r>
              <a:rPr lang="en-US" sz="3600" dirty="0"/>
              <a:t>asses the hip on delivery</a:t>
            </a:r>
          </a:p>
        </p:txBody>
      </p:sp>
    </p:spTree>
    <p:extLst>
      <p:ext uri="{BB962C8B-B14F-4D97-AF65-F5344CB8AC3E}">
        <p14:creationId xmlns:p14="http://schemas.microsoft.com/office/powerpoint/2010/main" val="351746153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/>
              <a:t>Rule 8.00</a:t>
            </a:r>
            <a:br>
              <a:rPr lang="en-US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/>
              <a:t>Pitching Bottom Line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800600"/>
          </a:xfrm>
        </p:spPr>
        <p:txBody>
          <a:bodyPr>
            <a:noAutofit/>
          </a:bodyPr>
          <a:lstStyle/>
          <a:p>
            <a:pPr marL="407988" indent="-407988">
              <a:spcBef>
                <a:spcPts val="264"/>
              </a:spcBef>
            </a:pPr>
            <a:r>
              <a:rPr lang="en-US" sz="3600" dirty="0"/>
              <a:t>The Pivot Foot must </a:t>
            </a:r>
            <a:r>
              <a:rPr lang="en-US" dirty="0"/>
              <a:t>p</a:t>
            </a:r>
            <a:r>
              <a:rPr lang="en-US" sz="3600" dirty="0"/>
              <a:t>ush off and drag away from the Pitching Plate</a:t>
            </a:r>
          </a:p>
          <a:p>
            <a:pPr marL="407988" indent="-407988">
              <a:spcBef>
                <a:spcPts val="264"/>
              </a:spcBef>
            </a:pPr>
            <a:r>
              <a:rPr lang="en-US" sz="3600" dirty="0"/>
              <a:t>It is a “Leap” when the Pivot Foot leaves the </a:t>
            </a:r>
            <a:r>
              <a:rPr lang="en-US" dirty="0"/>
              <a:t>g</a:t>
            </a:r>
            <a:r>
              <a:rPr lang="en-US" sz="3600" dirty="0"/>
              <a:t>round before the Trail Foot Touches the ground on the Initial Move</a:t>
            </a:r>
          </a:p>
          <a:p>
            <a:pPr marL="407988" indent="-407988">
              <a:spcBef>
                <a:spcPts val="264"/>
              </a:spcBef>
            </a:pPr>
            <a:r>
              <a:rPr lang="en-US" sz="3600" dirty="0"/>
              <a:t>It is a “Crow Hop” when the Pivot Foot leaves the Rubber, </a:t>
            </a:r>
            <a:r>
              <a:rPr lang="en-US" sz="3600" dirty="0" err="1"/>
              <a:t>er</a:t>
            </a:r>
            <a:r>
              <a:rPr lang="en-US" sz="3600" dirty="0"/>
              <a:t>-plants, and pushes </a:t>
            </a:r>
            <a:r>
              <a:rPr lang="en-US" dirty="0"/>
              <a:t>o</a:t>
            </a:r>
            <a:r>
              <a:rPr lang="en-US" sz="3600" dirty="0"/>
              <a:t>ff from a second, more </a:t>
            </a:r>
            <a:r>
              <a:rPr lang="en-US" dirty="0"/>
              <a:t>f</a:t>
            </a:r>
            <a:r>
              <a:rPr lang="en-US" sz="3600" dirty="0"/>
              <a:t>orward spot</a:t>
            </a:r>
          </a:p>
        </p:txBody>
      </p:sp>
    </p:spTree>
    <p:extLst>
      <p:ext uri="{BB962C8B-B14F-4D97-AF65-F5344CB8AC3E}">
        <p14:creationId xmlns:p14="http://schemas.microsoft.com/office/powerpoint/2010/main" val="17845292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1954213"/>
            <a:ext cx="7042150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004729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1336675"/>
            <a:ext cx="9666288" cy="966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0862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TOOLS" val="&lt;WMTools ver=&quot;1.0&quot;&gt;&lt;Timings time=&quot;10/14/2005 1:05:11 PM&quot;&gt;&lt;Slide id=&quot;256&quot; dur=&quot;5.798&quot;/&gt;&lt;Slide id=&quot;257&quot; dur=&quot;1.013&quot;/&gt;&lt;Slide id=&quot;256&quot; dur=&quot;220.386&quot;/&gt;&lt;/Timings&gt;&lt;/WMTools&gt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Designs\Azure.pot</Template>
  <TotalTime>48496</TotalTime>
  <Words>1251</Words>
  <Application>Microsoft Macintosh PowerPoint</Application>
  <PresentationFormat>On-screen Show (4:3)</PresentationFormat>
  <Paragraphs>171</Paragraphs>
  <Slides>26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.PingFang SC Regular</vt:lpstr>
      <vt:lpstr>Arial</vt:lpstr>
      <vt:lpstr>Calibri</vt:lpstr>
      <vt:lpstr>Courier New</vt:lpstr>
      <vt:lpstr>Default Design</vt:lpstr>
      <vt:lpstr>Photo Editor Photo</vt:lpstr>
      <vt:lpstr>PowerPoint Presentation</vt:lpstr>
      <vt:lpstr>PowerPoint Presentation</vt:lpstr>
      <vt:lpstr>Rules 1.04, 1.07 Softball Playing Field</vt:lpstr>
      <vt:lpstr>Rules 1.09/1.10 Softball Ball/Bat</vt:lpstr>
      <vt:lpstr>Rules 1.11-1.15 Uniforms and Gear</vt:lpstr>
      <vt:lpstr>Rule 1.15 Pitcher’s Uniform Items</vt:lpstr>
      <vt:lpstr>Rule 2.00 Bunt</vt:lpstr>
      <vt:lpstr>Rules 2.00/8.07 Dropped Ball</vt:lpstr>
      <vt:lpstr>Rule 2.00 Attempted Play</vt:lpstr>
      <vt:lpstr>Rule 7.08 Circle Rule</vt:lpstr>
      <vt:lpstr>Regulation VII Softball Schedules</vt:lpstr>
      <vt:lpstr>Regulation VI Pitching Limits</vt:lpstr>
      <vt:lpstr>Regulation VI Twelve YO Exception</vt:lpstr>
      <vt:lpstr>Regulation VI Softball Pitching Admin</vt:lpstr>
      <vt:lpstr>Rule 8.01 Key Points Prior to the Pitch</vt:lpstr>
      <vt:lpstr>Rule 8.01 Key Points Prior</vt:lpstr>
      <vt:lpstr>Rule 8.01 Key Points of the Delivery</vt:lpstr>
      <vt:lpstr>Rule 8.01 Key Points of the Delivery</vt:lpstr>
      <vt:lpstr>Rule 8.04 No Pitch</vt:lpstr>
      <vt:lpstr>Rule 8.05 Primary Illegal Pitches</vt:lpstr>
      <vt:lpstr>Rule 2.00 Leap</vt:lpstr>
      <vt:lpstr>Rule 2.00 Crow Hop</vt:lpstr>
      <vt:lpstr>Rule 2.00 Sidearm Motion</vt:lpstr>
      <vt:lpstr>Rule 8.00 Pitching Bottom 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D31 Condensed</dc:title>
  <dc:creator>mlb/gjg</dc:creator>
  <cp:lastModifiedBy>gary@gjgmnn.us</cp:lastModifiedBy>
  <cp:revision>1174</cp:revision>
  <cp:lastPrinted>2018-12-12T23:35:39Z</cp:lastPrinted>
  <dcterms:created xsi:type="dcterms:W3CDTF">2005-09-19T14:55:02Z</dcterms:created>
  <dcterms:modified xsi:type="dcterms:W3CDTF">2019-02-05T04:08:36Z</dcterms:modified>
</cp:coreProperties>
</file>