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93" r:id="rId2"/>
    <p:sldId id="773" r:id="rId3"/>
    <p:sldId id="1047" r:id="rId4"/>
    <p:sldId id="1049" r:id="rId5"/>
    <p:sldId id="1051" r:id="rId6"/>
    <p:sldId id="1067" r:id="rId7"/>
    <p:sldId id="1053" r:id="rId8"/>
    <p:sldId id="1054" r:id="rId9"/>
    <p:sldId id="1061" r:id="rId10"/>
    <p:sldId id="1062" r:id="rId11"/>
    <p:sldId id="1072" r:id="rId12"/>
    <p:sldId id="1055" r:id="rId13"/>
    <p:sldId id="1068" r:id="rId14"/>
    <p:sldId id="1069" r:id="rId15"/>
    <p:sldId id="1063" r:id="rId16"/>
    <p:sldId id="1070" r:id="rId17"/>
    <p:sldId id="1035" r:id="rId18"/>
    <p:sldId id="1071" r:id="rId19"/>
  </p:sldIdLst>
  <p:sldSz cx="9144000" cy="6858000" type="screen4x3"/>
  <p:notesSz cx="6985000" cy="92710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75B22C8-CD28-2C47-8A7D-A7AACF612C65}">
          <p14:sldIdLst>
            <p14:sldId id="393"/>
            <p14:sldId id="773"/>
            <p14:sldId id="1047"/>
            <p14:sldId id="1049"/>
            <p14:sldId id="1051"/>
            <p14:sldId id="1067"/>
            <p14:sldId id="1053"/>
            <p14:sldId id="1054"/>
            <p14:sldId id="1061"/>
            <p14:sldId id="1062"/>
            <p14:sldId id="1072"/>
            <p14:sldId id="1055"/>
            <p14:sldId id="1068"/>
            <p14:sldId id="1069"/>
            <p14:sldId id="1063"/>
            <p14:sldId id="1070"/>
            <p14:sldId id="1035"/>
            <p14:sldId id="10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34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00FF"/>
    <a:srgbClr val="99C6DF"/>
    <a:srgbClr val="CEDEFE"/>
    <a:srgbClr val="99CCFF"/>
    <a:srgbClr val="AABB05"/>
    <a:srgbClr val="FF0000"/>
    <a:srgbClr val="FFCC99"/>
    <a:srgbClr val="FFFFCC"/>
    <a:srgbClr val="FCD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9" autoAdjust="0"/>
    <p:restoredTop sz="91748" autoAdjust="0"/>
  </p:normalViewPr>
  <p:slideViewPr>
    <p:cSldViewPr>
      <p:cViewPr varScale="1">
        <p:scale>
          <a:sx n="92" d="100"/>
          <a:sy n="92" d="100"/>
        </p:scale>
        <p:origin x="1448" y="176"/>
      </p:cViewPr>
      <p:guideLst>
        <p:guide orient="horz" pos="3600"/>
        <p:guide pos="34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66" y="786"/>
      </p:cViewPr>
      <p:guideLst>
        <p:guide orient="horz" pos="2920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8167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8167" y="880745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D9B30F96-45AF-4F52-A9EA-7BDE6B41AE95}" type="slidenum">
              <a:rPr lang="en-US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939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55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41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550" y="8805841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86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9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54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98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54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62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3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36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97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666168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309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 userDrawn="1"/>
        </p:nvSpPr>
        <p:spPr bwMode="auto">
          <a:xfrm flipV="1">
            <a:off x="0" y="1524000"/>
            <a:ext cx="457200" cy="5334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spcBef>
                <a:spcPct val="10000"/>
              </a:spcBef>
              <a:defRPr/>
            </a:pPr>
            <a:endParaRPr lang="en-US" b="0" i="0">
              <a:latin typeface="Calibri" panose="020F050202020403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524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0"/>
                  <a:invGamma/>
                  <a:alpha val="59000"/>
                </a:schemeClr>
              </a:gs>
              <a:gs pos="100000">
                <a:schemeClr val="accent2">
                  <a:alpha val="39999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spcBef>
                <a:spcPct val="10000"/>
              </a:spcBef>
              <a:defRPr/>
            </a:pPr>
            <a:endParaRPr lang="en-US" sz="4000" b="0" i="0" baseline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74638"/>
            <a:ext cx="723900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458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4" name="Picture 9" descr="Primary">
            <a:extLst>
              <a:ext uri="{FF2B5EF4-FFF2-40B4-BE49-F238E27FC236}">
                <a16:creationId xmlns:a16="http://schemas.microsoft.com/office/drawing/2014/main" id="{A6450A9B-CA33-D349-8D6F-3F99CDAC16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B0374A-A843-5243-BC43-93118449F963}"/>
              </a:ext>
            </a:extLst>
          </p:cNvPr>
          <p:cNvSpPr/>
          <p:nvPr userDrawn="1"/>
        </p:nvSpPr>
        <p:spPr bwMode="auto">
          <a:xfrm>
            <a:off x="7620000" y="1143000"/>
            <a:ext cx="1371600" cy="5232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63C89B-6B5E-E844-A9ED-DBF9FC83F35E}"/>
              </a:ext>
            </a:extLst>
          </p:cNvPr>
          <p:cNvSpPr/>
          <p:nvPr userDrawn="1"/>
        </p:nvSpPr>
        <p:spPr bwMode="auto">
          <a:xfrm>
            <a:off x="7010400" y="6583362"/>
            <a:ext cx="1524000" cy="5232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5" r:id="rId4"/>
    <p:sldLayoutId id="2147483661" r:id="rId5"/>
    <p:sldLayoutId id="2147483663" r:id="rId6"/>
    <p:sldLayoutId id="2147483664" r:id="rId7"/>
    <p:sldLayoutId id="2147483686" r:id="rId8"/>
    <p:sldLayoutId id="2147483688" r:id="rId9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0" i="0" baseline="0">
          <a:solidFill>
            <a:schemeClr val="accent2">
              <a:lumMod val="75000"/>
            </a:schemeClr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tabLst/>
        <a:defRPr sz="3600" baseline="0">
          <a:solidFill>
            <a:schemeClr val="accent2">
              <a:lumMod val="7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458788" indent="-230188" algn="l" rtl="0" eaLnBrk="0" fontAlgn="base" hangingPunct="0">
        <a:spcBef>
          <a:spcPct val="20000"/>
        </a:spcBef>
        <a:spcAft>
          <a:spcPct val="0"/>
        </a:spcAft>
        <a:buSzPct val="80000"/>
        <a:buChar char="–"/>
        <a:tabLst/>
        <a:defRPr sz="32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2pPr>
      <a:lvl3pPr marL="688975" indent="-230188" algn="l" rtl="0" eaLnBrk="0" fontAlgn="base" hangingPunct="0">
        <a:spcBef>
          <a:spcPct val="20000"/>
        </a:spcBef>
        <a:spcAft>
          <a:spcPct val="0"/>
        </a:spcAft>
        <a:buClr>
          <a:schemeClr val="accent2">
            <a:lumMod val="75000"/>
          </a:schemeClr>
        </a:buClr>
        <a:buSzPct val="65000"/>
        <a:buFont typeface="Courier New" panose="02070309020205020404" pitchFamily="49" charset="0"/>
        <a:buChar char="o"/>
        <a:tabLst/>
        <a:defRPr sz="28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3pPr>
      <a:lvl4pPr marL="919163" indent="-230188" algn="l" rtl="0" eaLnBrk="0" fontAlgn="base" hangingPunct="0">
        <a:spcBef>
          <a:spcPct val="20000"/>
        </a:spcBef>
        <a:spcAft>
          <a:spcPct val="0"/>
        </a:spcAft>
        <a:buFont typeface=".PingFang SC Regular"/>
        <a:buChar char="﹡"/>
        <a:tabLst/>
        <a:defRPr sz="28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4pPr>
      <a:lvl5pPr marL="1828800" indent="0" algn="l" rtl="0" eaLnBrk="0" fontAlgn="base" hangingPunct="0">
        <a:spcBef>
          <a:spcPct val="20000"/>
        </a:spcBef>
        <a:spcAft>
          <a:spcPct val="0"/>
        </a:spcAft>
        <a:buNone/>
        <a:defRPr sz="20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1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2.xlsx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3.xlsx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1336675"/>
            <a:ext cx="9666288" cy="966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81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6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Calibri" panose="020F0502020204030204" pitchFamily="34" charset="0"/>
              </a:rPr>
              <a:t>Line Up Card Overview</a:t>
            </a:r>
          </a:p>
        </p:txBody>
      </p:sp>
      <p:pic>
        <p:nvPicPr>
          <p:cNvPr id="10" name="Picture 9" descr="Umpire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1" y="1813981"/>
            <a:ext cx="6705599" cy="4769381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76200"/>
            <a:ext cx="7239000" cy="1214628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a Lineup Card?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676400"/>
            <a:ext cx="8534400" cy="5105400"/>
          </a:xfrm>
        </p:spPr>
        <p:txBody>
          <a:bodyPr>
            <a:noAutofit/>
          </a:bodyPr>
          <a:lstStyle/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Rule 4.01 requires the Umpire-in-Chief to receive the batting order in duplicate from each team before the start of the game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After verifying the duplicate copy of the batting order is the same, the UIC passes the second copy to the other team Manager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The Plate Umpire retains the original copy of the lineup to be followed for the remainder of the game until substitutions are made</a:t>
            </a:r>
            <a:endParaRPr lang="en-US" sz="24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66491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76200"/>
            <a:ext cx="7239000" cy="1214628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Lineup Card Contents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676400"/>
            <a:ext cx="8534400" cy="5105400"/>
          </a:xfrm>
        </p:spPr>
        <p:txBody>
          <a:bodyPr>
            <a:noAutofit/>
          </a:bodyPr>
          <a:lstStyle/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The Plate Umpire’s lineup card is a summary of the game, </a:t>
            </a:r>
            <a:r>
              <a:rPr lang="en-US" sz="2800" b="1" dirty="0">
                <a:cs typeface="Calibri" panose="020F0502020204030204" pitchFamily="34" charset="0"/>
              </a:rPr>
              <a:t>tracking key items </a:t>
            </a:r>
            <a:r>
              <a:rPr lang="en-US" sz="2800" dirty="0">
                <a:cs typeface="Calibri" panose="020F0502020204030204" pitchFamily="34" charset="0"/>
              </a:rPr>
              <a:t>required by Rules/Regulations</a:t>
            </a:r>
          </a:p>
          <a:p>
            <a:pPr lvl="1">
              <a:spcBef>
                <a:spcPts val="72"/>
              </a:spcBef>
              <a:buSzPct val="110000"/>
              <a:buFont typeface="American Typewriter" panose="02090604020004020304" pitchFamily="18" charset="77"/>
              <a:buChar char="­"/>
            </a:pPr>
            <a:r>
              <a:rPr lang="en-US" sz="2600" dirty="0">
                <a:cs typeface="Calibri" panose="020F0502020204030204" pitchFamily="34" charset="0"/>
              </a:rPr>
              <a:t>Batting Order (Name, #)	</a:t>
            </a:r>
            <a:r>
              <a:rPr lang="en-US" sz="2600" b="1" dirty="0">
                <a:cs typeface="Calibri" panose="020F0502020204030204" pitchFamily="34" charset="0"/>
              </a:rPr>
              <a:t>-</a:t>
            </a:r>
            <a:r>
              <a:rPr lang="en-US" sz="2600" dirty="0">
                <a:cs typeface="Calibri" panose="020F0502020204030204" pitchFamily="34" charset="0"/>
              </a:rPr>
              <a:t> Offensive Visits</a:t>
            </a:r>
          </a:p>
          <a:p>
            <a:pPr lvl="1">
              <a:spcBef>
                <a:spcPts val="72"/>
              </a:spcBef>
              <a:buSzPct val="110000"/>
              <a:buFont typeface="American Typewriter" panose="02090604020004020304" pitchFamily="18" charset="77"/>
              <a:buChar char="­"/>
            </a:pPr>
            <a:r>
              <a:rPr lang="en-US" sz="2600" dirty="0">
                <a:cs typeface="Calibri" panose="020F0502020204030204" pitchFamily="34" charset="0"/>
              </a:rPr>
              <a:t>Initial Substitutions		</a:t>
            </a:r>
            <a:r>
              <a:rPr lang="en-US" sz="2600" b="1" dirty="0">
                <a:cs typeface="Calibri" panose="020F0502020204030204" pitchFamily="34" charset="0"/>
              </a:rPr>
              <a:t>-</a:t>
            </a:r>
            <a:r>
              <a:rPr lang="en-US" sz="2600" dirty="0">
                <a:cs typeface="Calibri" panose="020F0502020204030204" pitchFamily="34" charset="0"/>
              </a:rPr>
              <a:t> Defensive Visits</a:t>
            </a:r>
          </a:p>
          <a:p>
            <a:pPr lvl="1">
              <a:spcBef>
                <a:spcPts val="72"/>
              </a:spcBef>
              <a:buSzPct val="110000"/>
              <a:buFont typeface="American Typewriter" panose="02090604020004020304" pitchFamily="18" charset="77"/>
              <a:buChar char="­"/>
            </a:pPr>
            <a:r>
              <a:rPr lang="en-US" sz="2600" dirty="0">
                <a:cs typeface="Calibri" panose="020F0502020204030204" pitchFamily="34" charset="0"/>
              </a:rPr>
              <a:t>Re-entry Substitutions		</a:t>
            </a:r>
            <a:r>
              <a:rPr lang="en-US" sz="2600" b="1" dirty="0">
                <a:cs typeface="Calibri" panose="020F0502020204030204" pitchFamily="34" charset="0"/>
              </a:rPr>
              <a:t>-</a:t>
            </a:r>
            <a:r>
              <a:rPr lang="en-US" sz="2600" dirty="0">
                <a:cs typeface="Calibri" panose="020F0502020204030204" pitchFamily="34" charset="0"/>
              </a:rPr>
              <a:t> Special Pinch Runners</a:t>
            </a:r>
          </a:p>
          <a:p>
            <a:pPr lvl="1">
              <a:spcBef>
                <a:spcPts val="72"/>
              </a:spcBef>
              <a:buSzPct val="110000"/>
              <a:buFont typeface="American Typewriter" panose="02090604020004020304" pitchFamily="18" charset="77"/>
              <a:buChar char="­"/>
            </a:pPr>
            <a:r>
              <a:rPr lang="en-US" sz="2600" dirty="0">
                <a:cs typeface="Calibri" panose="020F0502020204030204" pitchFamily="34" charset="0"/>
              </a:rPr>
              <a:t>Special Situations (P-&gt;C; C-&gt;P)</a:t>
            </a:r>
          </a:p>
          <a:p>
            <a:pPr>
              <a:spcBef>
                <a:spcPts val="72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As long as the Plate Umpire can re-construct the game, there is no requirement that any specific scheme is required by Rule</a:t>
            </a:r>
          </a:p>
          <a:p>
            <a:pPr>
              <a:spcBef>
                <a:spcPts val="72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Here are two of hundreds of possible lineup cards…they should be used like a suit of clothes…if it fits, use it</a:t>
            </a:r>
          </a:p>
          <a:p>
            <a:pPr lvl="1">
              <a:spcBef>
                <a:spcPts val="72"/>
              </a:spcBef>
              <a:buFont typeface="American Typewriter" panose="02090604020004020304" pitchFamily="18" charset="77"/>
              <a:buChar char="­"/>
            </a:pPr>
            <a:endParaRPr lang="en-US" sz="24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59887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451CD6-9D09-1D4A-88F2-DDF6EF3F123B}"/>
              </a:ext>
            </a:extLst>
          </p:cNvPr>
          <p:cNvSpPr/>
          <p:nvPr/>
        </p:nvSpPr>
        <p:spPr bwMode="auto">
          <a:xfrm>
            <a:off x="5410200" y="228600"/>
            <a:ext cx="3581400" cy="762000"/>
          </a:xfrm>
          <a:prstGeom prst="rect">
            <a:avLst/>
          </a:prstGeom>
          <a:solidFill>
            <a:schemeClr val="bg1">
              <a:lumMod val="85000"/>
              <a:alpha val="8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34DDD-09A6-8348-A81B-0EE111AC9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58" y="152400"/>
            <a:ext cx="7426442" cy="6858000"/>
          </a:xfrm>
          <a:prstGeom prst="rect">
            <a:avLst/>
          </a:prstGeom>
        </p:spPr>
      </p:pic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590800" y="0"/>
            <a:ext cx="5943600" cy="609600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Lineup Card Varieties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8A2D3C-8452-7A42-A1D5-5067DB4CDFAA}"/>
              </a:ext>
            </a:extLst>
          </p:cNvPr>
          <p:cNvSpPr/>
          <p:nvPr/>
        </p:nvSpPr>
        <p:spPr>
          <a:xfrm>
            <a:off x="117358" y="1741294"/>
            <a:ext cx="1559042" cy="4583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Order</a:t>
            </a:r>
          </a:p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</a:t>
            </a:r>
          </a:p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MPR</a:t>
            </a:r>
          </a:p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Pitching</a:t>
            </a:r>
          </a:p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Catching</a:t>
            </a:r>
          </a:p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</a:t>
            </a:r>
          </a:p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72"/>
              </a:spcBef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scheme is unique and meets different approaches</a:t>
            </a:r>
          </a:p>
        </p:txBody>
      </p:sp>
    </p:spTree>
    <p:extLst>
      <p:ext uri="{BB962C8B-B14F-4D97-AF65-F5344CB8AC3E}">
        <p14:creationId xmlns:p14="http://schemas.microsoft.com/office/powerpoint/2010/main" val="1750389300"/>
      </p:ext>
    </p:extLst>
  </p:cSld>
  <p:clrMapOvr>
    <a:masterClrMapping/>
  </p:clrMapOvr>
  <p:transition spd="med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76200"/>
            <a:ext cx="7162800" cy="8382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Lineup Card Illustration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22AFB7B-5C47-354E-925A-4122E934E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844377"/>
              </p:ext>
            </p:extLst>
          </p:nvPr>
        </p:nvGraphicFramePr>
        <p:xfrm>
          <a:off x="1524000" y="990600"/>
          <a:ext cx="6934200" cy="5867395"/>
        </p:xfrm>
        <a:graphic>
          <a:graphicData uri="http://schemas.openxmlformats.org/drawingml/2006/table">
            <a:tbl>
              <a:tblPr/>
              <a:tblGrid>
                <a:gridCol w="678600">
                  <a:extLst>
                    <a:ext uri="{9D8B030D-6E8A-4147-A177-3AD203B41FA5}">
                      <a16:colId xmlns:a16="http://schemas.microsoft.com/office/drawing/2014/main" val="1707059174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206224140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963904588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799350887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214211838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944623840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013062472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987968040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992239184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2100040164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289994322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2817801422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4125691811"/>
                    </a:ext>
                  </a:extLst>
                </a:gridCol>
                <a:gridCol w="429000">
                  <a:extLst>
                    <a:ext uri="{9D8B030D-6E8A-4147-A177-3AD203B41FA5}">
                      <a16:colId xmlns:a16="http://schemas.microsoft.com/office/drawing/2014/main" val="3609441542"/>
                    </a:ext>
                  </a:extLst>
                </a:gridCol>
                <a:gridCol w="678600">
                  <a:extLst>
                    <a:ext uri="{9D8B030D-6E8A-4147-A177-3AD203B41FA5}">
                      <a16:colId xmlns:a16="http://schemas.microsoft.com/office/drawing/2014/main" val="664963034"/>
                    </a:ext>
                  </a:extLst>
                </a:gridCol>
              </a:tblGrid>
              <a:tr h="138345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17987"/>
                  </a:ext>
                </a:extLst>
              </a:tr>
              <a:tr h="227860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   XXXX</a:t>
                      </a:r>
                    </a:p>
                  </a:txBody>
                  <a:tcPr marL="45723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446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45723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507445"/>
                  </a:ext>
                </a:extLst>
              </a:tr>
              <a:tr h="227860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Team: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Roadrunners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482715"/>
                  </a:ext>
                </a:extLst>
              </a:tr>
              <a:tr h="227860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Manager: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Romeo Adonis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014894"/>
                  </a:ext>
                </a:extLst>
              </a:tr>
              <a:tr h="227860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Coaches: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Mercutio Capulet;  Iago Umplover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037745"/>
                  </a:ext>
                </a:extLst>
              </a:tr>
              <a:tr h="227860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Date: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July 27, 2020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34604"/>
                  </a:ext>
                </a:extLst>
              </a:tr>
              <a:tr h="227860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Time: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1500</a:t>
                      </a:r>
                    </a:p>
                  </a:txBody>
                  <a:tcPr marL="45723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107574"/>
                  </a:ext>
                </a:extLst>
              </a:tr>
              <a:tr h="170884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409175"/>
                  </a:ext>
                </a:extLst>
              </a:tr>
              <a:tr h="146481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#/SPR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Substitutions/Re-entries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32059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Mike Snidely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365255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Billy Baseknock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980393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Roberta Noway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842161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 Justcause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46216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Timmy Notlikely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027316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Ralph Comeon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982955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George Somehow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584081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Sally Ontask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742249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Oleg Runamok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883002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Pitcher #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80" marR="5080" marT="508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Inelig Pitch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14, 16</a:t>
                      </a:r>
                    </a:p>
                  </a:txBody>
                  <a:tcPr marL="45723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85418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Visits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80" marR="5080" marT="508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777272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Catcher #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80" marR="5080" marT="508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725787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Toby Blutarsky</a:t>
                      </a:r>
                    </a:p>
                  </a:txBody>
                  <a:tcPr marL="45723" marR="5080" marT="508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" marR="5080" marT="50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864486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Johnny Amazing</a:t>
                      </a:r>
                    </a:p>
                  </a:txBody>
                  <a:tcPr marL="45723" marR="5080" marT="508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Amanda Tripleplay</a:t>
                      </a:r>
                    </a:p>
                  </a:txBody>
                  <a:tcPr marL="45723" marR="5080" marT="508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309438"/>
                  </a:ext>
                </a:extLst>
              </a:tr>
              <a:tr h="260412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Sean Sunrise</a:t>
                      </a:r>
                    </a:p>
                  </a:txBody>
                  <a:tcPr marL="45723" marR="5080" marT="508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5080" marR="5080" marT="50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Phil Wildthing</a:t>
                      </a:r>
                    </a:p>
                  </a:txBody>
                  <a:tcPr marL="45723" marR="5080" marT="508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8966254"/>
                  </a:ext>
                </a:extLst>
              </a:tr>
              <a:tr h="138345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130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185614"/>
      </p:ext>
    </p:extLst>
  </p:cSld>
  <p:clrMapOvr>
    <a:masterClrMapping/>
  </p:clrMapOvr>
  <p:transition spd="med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76200"/>
            <a:ext cx="7620000" cy="8382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Assessing the Lineup Card Header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E4954CF-45D1-7341-94E3-542944EB3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533046"/>
              </p:ext>
            </p:extLst>
          </p:nvPr>
        </p:nvGraphicFramePr>
        <p:xfrm>
          <a:off x="1257300" y="1215361"/>
          <a:ext cx="7810500" cy="3051839"/>
        </p:xfrm>
        <a:graphic>
          <a:graphicData uri="http://schemas.openxmlformats.org/drawingml/2006/table">
            <a:tbl>
              <a:tblPr/>
              <a:tblGrid>
                <a:gridCol w="650875">
                  <a:extLst>
                    <a:ext uri="{9D8B030D-6E8A-4147-A177-3AD203B41FA5}">
                      <a16:colId xmlns:a16="http://schemas.microsoft.com/office/drawing/2014/main" val="1094301121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816280391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467484976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1184530465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673805627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4009292628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939743276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112859830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993066569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1410537234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911134660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671413618"/>
                    </a:ext>
                  </a:extLst>
                </a:gridCol>
              </a:tblGrid>
              <a:tr h="296419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89909"/>
                  </a:ext>
                </a:extLst>
              </a:tr>
              <a:tr h="4882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   XXXX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431344"/>
                  </a:ext>
                </a:extLst>
              </a:tr>
              <a:tr h="4882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Team: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Roadrunners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346299"/>
                  </a:ext>
                </a:extLst>
              </a:tr>
              <a:tr h="4882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Manager: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Romeo Adonis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618889"/>
                  </a:ext>
                </a:extLst>
              </a:tr>
              <a:tr h="4882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Coaches: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Mercutio Capulet;  Iago Umplover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090434"/>
                  </a:ext>
                </a:extLst>
              </a:tr>
              <a:tr h="4882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  July 27, 2020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879156"/>
                  </a:ext>
                </a:extLst>
              </a:tr>
              <a:tr h="15808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Bradley Hand Bold" pitchFamily="2" charset="77"/>
                        </a:rPr>
                        <a:t>1500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88881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97EFD5D1-5CF8-7B43-B31B-C2EC563655DA}"/>
              </a:ext>
            </a:extLst>
          </p:cNvPr>
          <p:cNvSpPr/>
          <p:nvPr/>
        </p:nvSpPr>
        <p:spPr>
          <a:xfrm>
            <a:off x="685800" y="4267200"/>
            <a:ext cx="838200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925" indent="-288925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Verify the Header material to be adequate </a:t>
            </a:r>
          </a:p>
          <a:p>
            <a:pPr marL="800100" indent="-331788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 or Visitor circled or somehow indicated</a:t>
            </a:r>
          </a:p>
          <a:p>
            <a:pPr marL="800100" indent="-331788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 Name</a:t>
            </a:r>
          </a:p>
          <a:p>
            <a:pPr marL="800100" indent="-331788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Manager’s Name…first name, if that is your style</a:t>
            </a:r>
          </a:p>
          <a:p>
            <a:pPr marL="800100" indent="-331788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Coaches’ Name(s)…good info for the Base Umpires</a:t>
            </a:r>
          </a:p>
          <a:p>
            <a:pPr marL="800100" indent="-331788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 of the Game…helps keep track in multi-game tournaments</a:t>
            </a:r>
          </a:p>
          <a:p>
            <a:pPr marL="800100" indent="-331788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of the Game</a:t>
            </a:r>
          </a:p>
        </p:txBody>
      </p:sp>
    </p:spTree>
    <p:extLst>
      <p:ext uri="{BB962C8B-B14F-4D97-AF65-F5344CB8AC3E}">
        <p14:creationId xmlns:p14="http://schemas.microsoft.com/office/powerpoint/2010/main" val="2070745555"/>
      </p:ext>
    </p:extLst>
  </p:cSld>
  <p:clrMapOvr>
    <a:masterClrMapping/>
  </p:clrMapOvr>
  <p:transition spd="med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BE05AFA-821E-E246-874C-5697A7E9A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3419"/>
              </p:ext>
            </p:extLst>
          </p:nvPr>
        </p:nvGraphicFramePr>
        <p:xfrm>
          <a:off x="457200" y="1676396"/>
          <a:ext cx="4191000" cy="4800604"/>
        </p:xfrm>
        <a:graphic>
          <a:graphicData uri="http://schemas.openxmlformats.org/drawingml/2006/table">
            <a:tbl>
              <a:tblPr/>
              <a:tblGrid>
                <a:gridCol w="523875">
                  <a:extLst>
                    <a:ext uri="{9D8B030D-6E8A-4147-A177-3AD203B41FA5}">
                      <a16:colId xmlns:a16="http://schemas.microsoft.com/office/drawing/2014/main" val="1995443088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3410195105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74080751"/>
                    </a:ext>
                  </a:extLst>
                </a:gridCol>
              </a:tblGrid>
              <a:tr h="282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#/SPR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462646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Mike Snidely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900875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Billy Baseknock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07148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Roberta Noway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543728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 Justcause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375469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Timmy Notlikely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777770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Ralph Comeon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202328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George Somehow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407727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Sally Ontask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784392"/>
                  </a:ext>
                </a:extLst>
              </a:tr>
              <a:tr h="502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Oleg Runamok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484963"/>
                  </a:ext>
                </a:extLst>
              </a:tr>
            </a:tbl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F53002C-0D08-5F4C-8905-7FB061EF9778}"/>
              </a:ext>
            </a:extLst>
          </p:cNvPr>
          <p:cNvSpPr txBox="1">
            <a:spLocks/>
          </p:cNvSpPr>
          <p:nvPr/>
        </p:nvSpPr>
        <p:spPr bwMode="auto">
          <a:xfrm>
            <a:off x="4800600" y="1676400"/>
            <a:ext cx="4191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•"/>
              <a:tabLst/>
              <a:defRPr sz="3600" baseline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87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–"/>
              <a:tabLst/>
              <a:defRPr sz="3200" baseline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defRPr>
            </a:lvl2pPr>
            <a:lvl3pPr marL="688975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65000"/>
              <a:buFont typeface="Courier New" panose="02070309020205020404" pitchFamily="49" charset="0"/>
              <a:buChar char="o"/>
              <a:tabLst/>
              <a:defRPr sz="2800" baseline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defRPr>
            </a:lvl3pPr>
            <a:lvl4pPr marL="91916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.PingFang SC Regular"/>
              <a:buChar char="﹡"/>
              <a:tabLst/>
              <a:defRPr sz="2800" baseline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aseline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kern="0" dirty="0">
                <a:cs typeface="Calibri" panose="020F0502020204030204" pitchFamily="34" charset="0"/>
              </a:rPr>
              <a:t>Verify nine Players are listed along with their uniform numbers and position number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kern="0" dirty="0">
                <a:cs typeface="Calibri" panose="020F0502020204030204" pitchFamily="34" charset="0"/>
              </a:rPr>
              <a:t>Verify there are no duplicate uniform numbers and each Player is assigned a unique position</a:t>
            </a:r>
          </a:p>
          <a:p>
            <a:pPr lvl="1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000" kern="0" dirty="0">
                <a:cs typeface="Calibri" panose="020F0502020204030204" pitchFamily="34" charset="0"/>
              </a:rPr>
              <a:t>In the event of Pool Players with same numbers, ensure some distinguishing feature is listed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kern="0" dirty="0">
                <a:cs typeface="Calibri" panose="020F0502020204030204" pitchFamily="34" charset="0"/>
              </a:rPr>
              <a:t>Each Player should be listed by AT LEAST last name with first name or initial for siblings or similar last names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43373E0-A197-2043-9316-968B54BD3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8600"/>
            <a:ext cx="7620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0" i="0" baseline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Assessing the Lineup Card Starters</a:t>
            </a:r>
            <a:endParaRPr lang="en-US" sz="28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863998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76200"/>
            <a:ext cx="7239000" cy="1214628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Noting the Additional Info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676400"/>
            <a:ext cx="8534400" cy="2362200"/>
          </a:xfrm>
        </p:spPr>
        <p:txBody>
          <a:bodyPr>
            <a:noAutofit/>
          </a:bodyPr>
          <a:lstStyle/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 panose="020F0502020204030204" pitchFamily="34" charset="0"/>
              </a:rPr>
              <a:t>Player Non-starting Substitutes are listed by Name and Uniform Number similar to Starters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 panose="020F0502020204030204" pitchFamily="34" charset="0"/>
              </a:rPr>
              <a:t>Section covering Pitcher’s and Catcher’s pitches/innings and Visits allow the Plate Umpire to track limits on Pitcher/Catcher movement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 panose="020F0502020204030204" pitchFamily="34" charset="0"/>
              </a:rPr>
              <a:t>Ineligible Pitcher section guards against illegal substitution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 panose="020F0502020204030204" pitchFamily="34" charset="0"/>
              </a:rPr>
              <a:t>Notes section allows for concise notetaking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6A2DB6-C068-E848-99F8-54DC96D53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038599"/>
              </p:ext>
            </p:extLst>
          </p:nvPr>
        </p:nvGraphicFramePr>
        <p:xfrm>
          <a:off x="1142998" y="4038600"/>
          <a:ext cx="7467602" cy="2660076"/>
        </p:xfrm>
        <a:graphic>
          <a:graphicData uri="http://schemas.openxmlformats.org/drawingml/2006/table">
            <a:tbl>
              <a:tblPr/>
              <a:tblGrid>
                <a:gridCol w="574431">
                  <a:extLst>
                    <a:ext uri="{9D8B030D-6E8A-4147-A177-3AD203B41FA5}">
                      <a16:colId xmlns:a16="http://schemas.microsoft.com/office/drawing/2014/main" val="1984539716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51389233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3335292716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1932034033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349731984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3541928906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52685864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1478394995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693422970"/>
                    </a:ext>
                  </a:extLst>
                </a:gridCol>
                <a:gridCol w="2297723">
                  <a:extLst>
                    <a:ext uri="{9D8B030D-6E8A-4147-A177-3AD203B41FA5}">
                      <a16:colId xmlns:a16="http://schemas.microsoft.com/office/drawing/2014/main" val="2530634766"/>
                    </a:ext>
                  </a:extLst>
                </a:gridCol>
              </a:tblGrid>
              <a:tr h="4433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Pitcher #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Inelig Pitch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14, 16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541327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Visits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621837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Catcher #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29051"/>
                  </a:ext>
                </a:extLst>
              </a:tr>
              <a:tr h="4433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Toby Blutarsky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59064"/>
                  </a:ext>
                </a:extLst>
              </a:tr>
              <a:tr h="443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Johnny Amazing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Amanda Tripleplay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613009"/>
                  </a:ext>
                </a:extLst>
              </a:tr>
              <a:tr h="443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Sean Sunrise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Phil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Wildthing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586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75423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76200"/>
            <a:ext cx="7239000" cy="1214628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Noting the Substitute Section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419600" y="1524000"/>
            <a:ext cx="4572000" cy="5181600"/>
          </a:xfrm>
        </p:spPr>
        <p:txBody>
          <a:bodyPr>
            <a:noAutofit/>
          </a:bodyPr>
          <a:lstStyle/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 panose="020F0502020204030204" pitchFamily="34" charset="0"/>
              </a:rPr>
              <a:t>Each box indicates a substitution in the batting position</a:t>
            </a:r>
          </a:p>
          <a:p>
            <a:pPr marL="468313" indent="-234950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cs typeface="Calibri" panose="020F0502020204030204" pitchFamily="34" charset="0"/>
              </a:rPr>
              <a:t>Top-left of box is the Substitute’s Uniform Number; Bottom-right of the box is for the inning entered</a:t>
            </a:r>
          </a:p>
          <a:p>
            <a:pPr marL="468313" indent="-234950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200" dirty="0">
                <a:cs typeface="Calibri" panose="020F0502020204030204" pitchFamily="34" charset="0"/>
              </a:rPr>
              <a:t>If the substitution is a defensive Substitute made with other than No Outs, indicate by a “-1” or “-2” 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 panose="020F0502020204030204" pitchFamily="34" charset="0"/>
              </a:rPr>
              <a:t>Use a similar entry if a second or third non-Starting Substitute is used</a:t>
            </a:r>
          </a:p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 panose="020F0502020204030204" pitchFamily="34" charset="0"/>
              </a:rPr>
              <a:t>Re-entry is done similarly by entering the Uniform Number and Inning entered</a:t>
            </a:r>
          </a:p>
          <a:p>
            <a:pPr marL="0" indent="0">
              <a:spcBef>
                <a:spcPts val="72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cs typeface="Calibri" panose="020F0502020204030204" pitchFamily="34" charset="0"/>
              </a:rPr>
              <a:t>NOTE:  ALL Re-entries must be done on the same batting line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36B7F5-996D-FE4C-9AC5-83D12007C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90591"/>
              </p:ext>
            </p:extLst>
          </p:nvPr>
        </p:nvGraphicFramePr>
        <p:xfrm>
          <a:off x="762000" y="1676400"/>
          <a:ext cx="3505200" cy="4953002"/>
        </p:xfrm>
        <a:graphic>
          <a:graphicData uri="http://schemas.openxmlformats.org/drawingml/2006/table">
            <a:tbl>
              <a:tblPr/>
              <a:tblGrid>
                <a:gridCol w="701040">
                  <a:extLst>
                    <a:ext uri="{9D8B030D-6E8A-4147-A177-3AD203B41FA5}">
                      <a16:colId xmlns:a16="http://schemas.microsoft.com/office/drawing/2014/main" val="4237310957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80272919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307163389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709915388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844261826"/>
                    </a:ext>
                  </a:extLst>
                </a:gridCol>
              </a:tblGrid>
              <a:tr h="29135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Substitutions/Re-entries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984951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1243796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7457867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6219728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3042354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6714097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0744497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1810553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5173960"/>
                  </a:ext>
                </a:extLst>
              </a:tr>
              <a:tr h="51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3648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40354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667000"/>
            <a:ext cx="7239000" cy="1214628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</a:t>
            </a:r>
            <a:r>
              <a:rPr lang="en-US" sz="5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Way of Doing It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997510"/>
      </p:ext>
    </p:extLst>
  </p:cSld>
  <p:clrMapOvr>
    <a:masterClrMapping/>
  </p:clrMapOvr>
  <p:transition spd="med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304800"/>
            <a:ext cx="7162800" cy="8382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Lineup Card; End of 2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3D0D21B-F4FB-0641-857C-2E8A83F55E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767482"/>
              </p:ext>
            </p:extLst>
          </p:nvPr>
        </p:nvGraphicFramePr>
        <p:xfrm>
          <a:off x="3429000" y="1435100"/>
          <a:ext cx="5638800" cy="534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Worksheet" r:id="rId4" imgW="6781800" imgH="6337300" progId="Excel.Sheet.12">
                  <p:embed/>
                </p:oleObj>
              </mc:Choice>
              <mc:Fallback>
                <p:oleObj name="Worksheet" r:id="rId4" imgW="6781800" imgH="6337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29000" y="1435100"/>
                        <a:ext cx="5638800" cy="534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5">
            <a:extLst>
              <a:ext uri="{FF2B5EF4-FFF2-40B4-BE49-F238E27FC236}">
                <a16:creationId xmlns:a16="http://schemas.microsoft.com/office/drawing/2014/main" id="{90751425-9F81-E249-A4CF-43CE46A8D449}"/>
              </a:ext>
            </a:extLst>
          </p:cNvPr>
          <p:cNvSpPr txBox="1"/>
          <p:nvPr/>
        </p:nvSpPr>
        <p:spPr>
          <a:xfrm>
            <a:off x="7112000" y="2819400"/>
            <a:ext cx="203200" cy="889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2-1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8F96E2C-38CC-814C-9EB1-E288A2F14737}"/>
              </a:ext>
            </a:extLst>
          </p:cNvPr>
          <p:cNvSpPr txBox="1"/>
          <p:nvPr/>
        </p:nvSpPr>
        <p:spPr>
          <a:xfrm>
            <a:off x="7188200" y="3810000"/>
            <a:ext cx="203200" cy="13970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2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8F96E2C-38CC-814C-9EB1-E288A2F14737}"/>
              </a:ext>
            </a:extLst>
          </p:cNvPr>
          <p:cNvSpPr txBox="1"/>
          <p:nvPr/>
        </p:nvSpPr>
        <p:spPr>
          <a:xfrm>
            <a:off x="609600" y="1600200"/>
            <a:ext cx="2667000" cy="5105400"/>
          </a:xfrm>
          <a:prstGeom prst="rect">
            <a:avLst/>
          </a:prstGeom>
          <a:solidFill>
            <a:srgbClr val="CCECFF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Roadrunners had three batters in the each of the 1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2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innings (AB’s noted by “dot •”)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#4 entered defensively with one out in the top of the 2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#12 went to right field at the start of the 2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#2 threw 12 pitches in the 1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15 more in the 2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inning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Roadrunner Manager visited with the second baseman in the 2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inning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#9 played the position of Catcher for the first two innings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39BB82-33FC-3546-92E6-8A6BDBE9C966}"/>
              </a:ext>
            </a:extLst>
          </p:cNvPr>
          <p:cNvSpPr txBox="1"/>
          <p:nvPr/>
        </p:nvSpPr>
        <p:spPr>
          <a:xfrm>
            <a:off x="6959600" y="2517853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∙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341975-6B5A-5A49-99E9-6F12A0B48A57}"/>
              </a:ext>
            </a:extLst>
          </p:cNvPr>
          <p:cNvCxnSpPr/>
          <p:nvPr/>
        </p:nvCxnSpPr>
        <p:spPr bwMode="auto">
          <a:xfrm flipV="1">
            <a:off x="3276600" y="5638800"/>
            <a:ext cx="685800" cy="4572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BA52C7D-97B0-3A48-909E-5B57934C7C05}"/>
              </a:ext>
            </a:extLst>
          </p:cNvPr>
          <p:cNvCxnSpPr>
            <a:cxnSpLocks/>
          </p:cNvCxnSpPr>
          <p:nvPr/>
        </p:nvCxnSpPr>
        <p:spPr bwMode="auto">
          <a:xfrm flipV="1">
            <a:off x="3019136" y="2845666"/>
            <a:ext cx="3788064" cy="45316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7614C3-B71B-9B46-881C-7CBBE485CAD6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6100" y="5257800"/>
            <a:ext cx="1333500" cy="151245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0056CD-259A-CF4B-A006-4869A31C618D}"/>
              </a:ext>
            </a:extLst>
          </p:cNvPr>
          <p:cNvCxnSpPr>
            <a:cxnSpLocks/>
          </p:cNvCxnSpPr>
          <p:nvPr/>
        </p:nvCxnSpPr>
        <p:spPr bwMode="auto">
          <a:xfrm flipV="1">
            <a:off x="2895600" y="3879850"/>
            <a:ext cx="3911600" cy="2107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DABB28C-916E-EE44-BD43-0F0E90AC2010}"/>
              </a:ext>
            </a:extLst>
          </p:cNvPr>
          <p:cNvSpPr/>
          <p:nvPr/>
        </p:nvSpPr>
        <p:spPr bwMode="auto">
          <a:xfrm>
            <a:off x="3429000" y="2958408"/>
            <a:ext cx="323850" cy="457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1C26BD-9BAF-794D-B870-BEAE8BDE2274}"/>
              </a:ext>
            </a:extLst>
          </p:cNvPr>
          <p:cNvGrpSpPr/>
          <p:nvPr/>
        </p:nvGrpSpPr>
        <p:grpSpPr>
          <a:xfrm>
            <a:off x="3086100" y="1595985"/>
            <a:ext cx="800100" cy="2103120"/>
            <a:chOff x="3086100" y="1595985"/>
            <a:chExt cx="800100" cy="210312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EC5EC12-889D-DC49-82D5-A708F44892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6100" y="2173432"/>
              <a:ext cx="342900" cy="144318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293A414-821F-A449-9B37-84288F4CC58C}"/>
                </a:ext>
              </a:extLst>
            </p:cNvPr>
            <p:cNvSpPr/>
            <p:nvPr/>
          </p:nvSpPr>
          <p:spPr bwMode="auto">
            <a:xfrm>
              <a:off x="3429000" y="1595985"/>
              <a:ext cx="457200" cy="2103120"/>
            </a:xfrm>
            <a:prstGeom prst="rect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just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5B820C5-E708-4147-BD36-BD3FA63F8BCA}"/>
              </a:ext>
            </a:extLst>
          </p:cNvPr>
          <p:cNvCxnSpPr>
            <a:cxnSpLocks/>
          </p:cNvCxnSpPr>
          <p:nvPr/>
        </p:nvCxnSpPr>
        <p:spPr bwMode="auto">
          <a:xfrm>
            <a:off x="3086100" y="4597400"/>
            <a:ext cx="1257300" cy="2794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8197" name="TextBox 1">
            <a:extLst>
              <a:ext uri="{FF2B5EF4-FFF2-40B4-BE49-F238E27FC236}">
                <a16:creationId xmlns:a16="http://schemas.microsoft.com/office/drawing/2014/main" id="{9C23CC7F-9597-B547-A050-D69E9BDFFA1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27000"/>
            <a:ext cx="317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3102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304800"/>
            <a:ext cx="7162800" cy="8382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Lineup Card; End of 3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8F96E2C-38CC-814C-9EB1-E288A2F14737}"/>
              </a:ext>
            </a:extLst>
          </p:cNvPr>
          <p:cNvSpPr txBox="1"/>
          <p:nvPr/>
        </p:nvSpPr>
        <p:spPr>
          <a:xfrm>
            <a:off x="609600" y="1600200"/>
            <a:ext cx="2667000" cy="5105400"/>
          </a:xfrm>
          <a:prstGeom prst="rect">
            <a:avLst/>
          </a:prstGeom>
          <a:solidFill>
            <a:srgbClr val="CCECFF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Roadrunners had six batters (slots 7-&gt;3) bat in the bottom of the 3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(AB’s noted by “dot •”)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third batting slot, #1 batted for #9 in the the 3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8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batting slot, #7 batted for #14 in the 3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endParaRPr lang="en-US" sz="18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#2 threw 7 pitches in the 3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before being visited and threw 2 more before being replaced by #4.  #4 threw seven more pitches 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#9 played the position of Catcher in the 3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inning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BA52C7D-97B0-3A48-909E-5B57934C7C05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6100" y="2682875"/>
            <a:ext cx="3829050" cy="308265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7614C3-B71B-9B46-881C-7CBBE485CAD6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6100" y="5605896"/>
            <a:ext cx="1765300" cy="169431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0056CD-259A-CF4B-A006-4869A31C618D}"/>
              </a:ext>
            </a:extLst>
          </p:cNvPr>
          <p:cNvCxnSpPr>
            <a:cxnSpLocks/>
          </p:cNvCxnSpPr>
          <p:nvPr/>
        </p:nvCxnSpPr>
        <p:spPr bwMode="auto">
          <a:xfrm>
            <a:off x="3257550" y="3879850"/>
            <a:ext cx="3657600" cy="41021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DABB28C-916E-EE44-BD43-0F0E90AC2010}"/>
              </a:ext>
            </a:extLst>
          </p:cNvPr>
          <p:cNvSpPr/>
          <p:nvPr/>
        </p:nvSpPr>
        <p:spPr bwMode="auto">
          <a:xfrm>
            <a:off x="3429000" y="2958408"/>
            <a:ext cx="323850" cy="457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5B820C5-E708-4147-BD36-BD3FA63F8BCA}"/>
              </a:ext>
            </a:extLst>
          </p:cNvPr>
          <p:cNvCxnSpPr>
            <a:cxnSpLocks/>
          </p:cNvCxnSpPr>
          <p:nvPr/>
        </p:nvCxnSpPr>
        <p:spPr bwMode="auto">
          <a:xfrm>
            <a:off x="3086100" y="4597400"/>
            <a:ext cx="1638300" cy="330779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">
            <a:extLst>
              <a:ext uri="{FF2B5EF4-FFF2-40B4-BE49-F238E27FC236}">
                <a16:creationId xmlns:a16="http://schemas.microsoft.com/office/drawing/2014/main" id="{1A115E61-FFB0-384B-A7E4-06CBB994CE85}"/>
              </a:ext>
            </a:extLst>
          </p:cNvPr>
          <p:cNvSpPr txBox="1"/>
          <p:nvPr/>
        </p:nvSpPr>
        <p:spPr>
          <a:xfrm>
            <a:off x="7162800" y="3962400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2</a:t>
            </a: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1141F5F3-97DC-8B49-89A7-3D9A00253220}"/>
              </a:ext>
            </a:extLst>
          </p:cNvPr>
          <p:cNvSpPr txBox="1"/>
          <p:nvPr/>
        </p:nvSpPr>
        <p:spPr>
          <a:xfrm>
            <a:off x="7099300" y="2946400"/>
            <a:ext cx="292100" cy="1016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2-1</a:t>
            </a:r>
            <a:endParaRPr lang="en-US" sz="1100" dirty="0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C9C85AFF-B493-4D46-ADEC-8D3911F9C5A3}"/>
              </a:ext>
            </a:extLst>
          </p:cNvPr>
          <p:cNvSpPr txBox="1"/>
          <p:nvPr/>
        </p:nvSpPr>
        <p:spPr>
          <a:xfrm>
            <a:off x="7146925" y="2651125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3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6BE5E3C9-6BC3-CA47-A7D5-CDD3CDA76349}"/>
              </a:ext>
            </a:extLst>
          </p:cNvPr>
          <p:cNvSpPr txBox="1"/>
          <p:nvPr/>
        </p:nvSpPr>
        <p:spPr>
          <a:xfrm>
            <a:off x="5105400" y="3946525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2</a:t>
            </a: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AC1A5778-F14D-8144-990B-5E00B157087A}"/>
              </a:ext>
            </a:extLst>
          </p:cNvPr>
          <p:cNvSpPr txBox="1"/>
          <p:nvPr/>
        </p:nvSpPr>
        <p:spPr>
          <a:xfrm rot="10800000" flipV="1">
            <a:off x="7099300" y="4267200"/>
            <a:ext cx="15557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9DB1F8C1-8E58-3143-BFB5-FC569AE8BF35}"/>
              </a:ext>
            </a:extLst>
          </p:cNvPr>
          <p:cNvSpPr txBox="1"/>
          <p:nvPr/>
        </p:nvSpPr>
        <p:spPr>
          <a:xfrm>
            <a:off x="5089525" y="4267200"/>
            <a:ext cx="92075" cy="9207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3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48636D3-0599-6149-9011-2FF814DA14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664397"/>
              </p:ext>
            </p:extLst>
          </p:nvPr>
        </p:nvGraphicFramePr>
        <p:xfrm>
          <a:off x="3460750" y="1491095"/>
          <a:ext cx="5607050" cy="5187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name="Worksheet" r:id="rId4" imgW="6781800" imgH="6451600" progId="Excel.Sheet.12">
                  <p:embed/>
                </p:oleObj>
              </mc:Choice>
              <mc:Fallback>
                <p:oleObj name="Worksheet" r:id="rId4" imgW="6781800" imgH="64516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60750" y="1491095"/>
                        <a:ext cx="5607050" cy="51875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D5B46E9C-F6AB-0C43-9621-5F7858F51801}"/>
              </a:ext>
            </a:extLst>
          </p:cNvPr>
          <p:cNvGrpSpPr/>
          <p:nvPr/>
        </p:nvGrpSpPr>
        <p:grpSpPr>
          <a:xfrm>
            <a:off x="3086100" y="1752600"/>
            <a:ext cx="876300" cy="3147003"/>
            <a:chOff x="3086100" y="1752600"/>
            <a:chExt cx="876300" cy="3147003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EC5EC12-889D-DC49-82D5-A708F44892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6100" y="2173432"/>
              <a:ext cx="342900" cy="144318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0C38870-778A-ED4B-845E-46B444E54A37}"/>
                </a:ext>
              </a:extLst>
            </p:cNvPr>
            <p:cNvSpPr/>
            <p:nvPr/>
          </p:nvSpPr>
          <p:spPr bwMode="auto">
            <a:xfrm>
              <a:off x="3436938" y="3769303"/>
              <a:ext cx="525462" cy="1130300"/>
            </a:xfrm>
            <a:prstGeom prst="rect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just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121CAF4-A142-1649-A154-81AC315C3A5A}"/>
                </a:ext>
              </a:extLst>
            </p:cNvPr>
            <p:cNvSpPr/>
            <p:nvPr/>
          </p:nvSpPr>
          <p:spPr bwMode="auto">
            <a:xfrm>
              <a:off x="3429000" y="1752600"/>
              <a:ext cx="525462" cy="1130300"/>
            </a:xfrm>
            <a:prstGeom prst="rect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just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5EE7ED6-F9B9-5541-9307-98DF474437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6100" y="2193232"/>
              <a:ext cx="342900" cy="1543167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pic>
        <p:nvPicPr>
          <p:cNvPr id="17409" name="TextBox 1">
            <a:extLst>
              <a:ext uri="{FF2B5EF4-FFF2-40B4-BE49-F238E27FC236}">
                <a16:creationId xmlns:a16="http://schemas.microsoft.com/office/drawing/2014/main" id="{B4FF9116-1BBC-4349-91DF-1BA2CE6E179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27000"/>
            <a:ext cx="317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3772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8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1FB0E4E-169D-BE46-86B6-74EAC7B814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888377"/>
              </p:ext>
            </p:extLst>
          </p:nvPr>
        </p:nvGraphicFramePr>
        <p:xfrm>
          <a:off x="3581400" y="1434208"/>
          <a:ext cx="5467350" cy="5252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4" name="Worksheet" r:id="rId4" imgW="6781800" imgH="6515100" progId="Excel.Sheet.12">
                  <p:embed/>
                </p:oleObj>
              </mc:Choice>
              <mc:Fallback>
                <p:oleObj name="Worksheet" r:id="rId4" imgW="6781800" imgH="6515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81400" y="1434208"/>
                        <a:ext cx="5467350" cy="5252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304800"/>
            <a:ext cx="7162800" cy="8382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Lineup Card; End of 4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8F96E2C-38CC-814C-9EB1-E288A2F14737}"/>
              </a:ext>
            </a:extLst>
          </p:cNvPr>
          <p:cNvSpPr txBox="1"/>
          <p:nvPr/>
        </p:nvSpPr>
        <p:spPr>
          <a:xfrm>
            <a:off x="609600" y="1600200"/>
            <a:ext cx="2667000" cy="5105400"/>
          </a:xfrm>
          <a:prstGeom prst="rect">
            <a:avLst/>
          </a:prstGeom>
          <a:solidFill>
            <a:srgbClr val="CCECFF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Roadrunners had three batters (slots 4-6) bat in the the 4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; (AB’s noted by “dot •”)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third batting slot, #9 re-entered for #1 in the 4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fourth batting slot, #16 re-entered to bat for #4 in the 4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singled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fourth batting slot, #4 re-entered to run for #16 in the 4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(SPR?)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#4 threw 22 pitches in the 4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was visited twice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#2 played the position of Catcher in the 4</a:t>
            </a:r>
            <a:r>
              <a:rPr lang="en-US" sz="1800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inning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BA52C7D-97B0-3A48-909E-5B57934C7C05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6100" y="2667001"/>
            <a:ext cx="4305300" cy="380999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7614C3-B71B-9B46-881C-7CBBE485CAD6}"/>
              </a:ext>
            </a:extLst>
          </p:cNvPr>
          <p:cNvCxnSpPr>
            <a:cxnSpLocks/>
          </p:cNvCxnSpPr>
          <p:nvPr/>
        </p:nvCxnSpPr>
        <p:spPr bwMode="auto">
          <a:xfrm flipV="1">
            <a:off x="3276600" y="4953000"/>
            <a:ext cx="2057400" cy="470792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0056CD-259A-CF4B-A006-4869A31C618D}"/>
              </a:ext>
            </a:extLst>
          </p:cNvPr>
          <p:cNvCxnSpPr>
            <a:cxnSpLocks/>
          </p:cNvCxnSpPr>
          <p:nvPr/>
        </p:nvCxnSpPr>
        <p:spPr bwMode="auto">
          <a:xfrm flipV="1">
            <a:off x="3276600" y="2946400"/>
            <a:ext cx="4114800" cy="10160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DABB28C-916E-EE44-BD43-0F0E90AC2010}"/>
              </a:ext>
            </a:extLst>
          </p:cNvPr>
          <p:cNvSpPr/>
          <p:nvPr/>
        </p:nvSpPr>
        <p:spPr bwMode="auto">
          <a:xfrm>
            <a:off x="3429000" y="2958408"/>
            <a:ext cx="323850" cy="457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5B820C5-E708-4147-BD36-BD3FA63F8BCA}"/>
              </a:ext>
            </a:extLst>
          </p:cNvPr>
          <p:cNvCxnSpPr>
            <a:cxnSpLocks/>
          </p:cNvCxnSpPr>
          <p:nvPr/>
        </p:nvCxnSpPr>
        <p:spPr bwMode="auto">
          <a:xfrm flipV="1">
            <a:off x="3276600" y="3048002"/>
            <a:ext cx="4572000" cy="167639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">
            <a:extLst>
              <a:ext uri="{FF2B5EF4-FFF2-40B4-BE49-F238E27FC236}">
                <a16:creationId xmlns:a16="http://schemas.microsoft.com/office/drawing/2014/main" id="{1A115E61-FFB0-384B-A7E4-06CBB994CE85}"/>
              </a:ext>
            </a:extLst>
          </p:cNvPr>
          <p:cNvSpPr txBox="1"/>
          <p:nvPr/>
        </p:nvSpPr>
        <p:spPr>
          <a:xfrm>
            <a:off x="7223125" y="3886200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1141F5F3-97DC-8B49-89A7-3D9A00253220}"/>
              </a:ext>
            </a:extLst>
          </p:cNvPr>
          <p:cNvSpPr txBox="1"/>
          <p:nvPr/>
        </p:nvSpPr>
        <p:spPr>
          <a:xfrm>
            <a:off x="7099300" y="2895600"/>
            <a:ext cx="292100" cy="1016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2-1</a:t>
            </a:r>
            <a:endParaRPr lang="en-US" sz="1100" dirty="0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C9C85AFF-B493-4D46-ADEC-8D3911F9C5A3}"/>
              </a:ext>
            </a:extLst>
          </p:cNvPr>
          <p:cNvSpPr txBox="1"/>
          <p:nvPr/>
        </p:nvSpPr>
        <p:spPr>
          <a:xfrm>
            <a:off x="7146925" y="2590800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3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6BE5E3C9-6BC3-CA47-A7D5-CDD3CDA76349}"/>
              </a:ext>
            </a:extLst>
          </p:cNvPr>
          <p:cNvSpPr txBox="1"/>
          <p:nvPr/>
        </p:nvSpPr>
        <p:spPr>
          <a:xfrm>
            <a:off x="5105400" y="3946525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2</a:t>
            </a: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AC1A5778-F14D-8144-990B-5E00B157087A}"/>
              </a:ext>
            </a:extLst>
          </p:cNvPr>
          <p:cNvSpPr txBox="1"/>
          <p:nvPr/>
        </p:nvSpPr>
        <p:spPr>
          <a:xfrm rot="10800000" flipV="1">
            <a:off x="7159625" y="4191000"/>
            <a:ext cx="15557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9DB1F8C1-8E58-3143-BFB5-FC569AE8BF35}"/>
              </a:ext>
            </a:extLst>
          </p:cNvPr>
          <p:cNvSpPr txBox="1"/>
          <p:nvPr/>
        </p:nvSpPr>
        <p:spPr>
          <a:xfrm>
            <a:off x="5089525" y="4267200"/>
            <a:ext cx="92075" cy="9207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3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51A2DA1-8DB6-104D-9925-B91FC734D55A}"/>
              </a:ext>
            </a:extLst>
          </p:cNvPr>
          <p:cNvGrpSpPr/>
          <p:nvPr/>
        </p:nvGrpSpPr>
        <p:grpSpPr>
          <a:xfrm>
            <a:off x="3086100" y="2173432"/>
            <a:ext cx="952500" cy="1588308"/>
            <a:chOff x="3086100" y="2173432"/>
            <a:chExt cx="952500" cy="1588308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EC5EC12-889D-DC49-82D5-A708F44892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6100" y="2173432"/>
              <a:ext cx="541020" cy="772968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121CAF4-A142-1649-A154-81AC315C3A5A}"/>
                </a:ext>
              </a:extLst>
            </p:cNvPr>
            <p:cNvSpPr/>
            <p:nvPr/>
          </p:nvSpPr>
          <p:spPr bwMode="auto">
            <a:xfrm>
              <a:off x="3627120" y="2755900"/>
              <a:ext cx="411480" cy="1005840"/>
            </a:xfrm>
            <a:prstGeom prst="rect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just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9" name="TextBox 7">
            <a:extLst>
              <a:ext uri="{FF2B5EF4-FFF2-40B4-BE49-F238E27FC236}">
                <a16:creationId xmlns:a16="http://schemas.microsoft.com/office/drawing/2014/main" id="{FB5ABC73-8EC5-114E-BAD2-32FC8E403BB0}"/>
              </a:ext>
            </a:extLst>
          </p:cNvPr>
          <p:cNvSpPr txBox="1"/>
          <p:nvPr/>
        </p:nvSpPr>
        <p:spPr>
          <a:xfrm>
            <a:off x="7594600" y="2895600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4</a:t>
            </a: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id="{FCD00AFD-F27D-F846-9478-6874DAA1B872}"/>
              </a:ext>
            </a:extLst>
          </p:cNvPr>
          <p:cNvSpPr txBox="1"/>
          <p:nvPr/>
        </p:nvSpPr>
        <p:spPr>
          <a:xfrm>
            <a:off x="7594600" y="2574925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4</a:t>
            </a:r>
          </a:p>
        </p:txBody>
      </p:sp>
      <p:sp>
        <p:nvSpPr>
          <p:cNvPr id="41" name="TextBox 9">
            <a:extLst>
              <a:ext uri="{FF2B5EF4-FFF2-40B4-BE49-F238E27FC236}">
                <a16:creationId xmlns:a16="http://schemas.microsoft.com/office/drawing/2014/main" id="{4029AD6D-F754-E344-A26B-8C8147F16ECE}"/>
              </a:ext>
            </a:extLst>
          </p:cNvPr>
          <p:cNvSpPr txBox="1"/>
          <p:nvPr/>
        </p:nvSpPr>
        <p:spPr>
          <a:xfrm>
            <a:off x="8077200" y="2895600"/>
            <a:ext cx="1651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4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0C98E77-7ABF-2044-ADA5-14D7537BFB9F}"/>
              </a:ext>
            </a:extLst>
          </p:cNvPr>
          <p:cNvCxnSpPr>
            <a:cxnSpLocks/>
          </p:cNvCxnSpPr>
          <p:nvPr/>
        </p:nvCxnSpPr>
        <p:spPr bwMode="auto">
          <a:xfrm flipV="1">
            <a:off x="3276600" y="5562600"/>
            <a:ext cx="2057400" cy="4572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8433" name="TextBox 1">
            <a:extLst>
              <a:ext uri="{FF2B5EF4-FFF2-40B4-BE49-F238E27FC236}">
                <a16:creationId xmlns:a16="http://schemas.microsoft.com/office/drawing/2014/main" id="{94721794-BF7E-1C4E-B0FA-844B46DF095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27000"/>
            <a:ext cx="317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24126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1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76200"/>
            <a:ext cx="7239000" cy="1214628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in Store in the 5</a:t>
            </a:r>
            <a:r>
              <a:rPr lang="en-US" sz="4800" b="1" baseline="30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</a:t>
            </a:r>
            <a:r>
              <a:rPr 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676400"/>
            <a:ext cx="8534400" cy="5105400"/>
          </a:xfrm>
        </p:spPr>
        <p:txBody>
          <a:bodyPr>
            <a:noAutofit/>
          </a:bodyPr>
          <a:lstStyle/>
          <a:p>
            <a:pPr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Things to Consider approaching the end of the Game:</a:t>
            </a:r>
          </a:p>
          <a:p>
            <a:pPr marL="579438" indent="-290513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800" dirty="0">
                <a:cs typeface="Calibri" panose="020F0502020204030204" pitchFamily="34" charset="0"/>
              </a:rPr>
              <a:t>Elements relating to Mandatory Play</a:t>
            </a:r>
          </a:p>
          <a:p>
            <a:pPr marL="923925" indent="-288925">
              <a:spcBef>
                <a:spcPts val="72"/>
              </a:spcBef>
              <a:buSzPct val="60000"/>
              <a:buFont typeface="Wingdings" pitchFamily="2" charset="2"/>
              <a:buChar char="v"/>
            </a:pPr>
            <a:r>
              <a:rPr lang="en-US" sz="2600" dirty="0">
                <a:cs typeface="Calibri" panose="020F0502020204030204" pitchFamily="34" charset="0"/>
              </a:rPr>
              <a:t>That All Players have achieved One AT Bat and Six Defensive Outs (</a:t>
            </a:r>
            <a:r>
              <a:rPr lang="en-US" sz="2600" b="1" dirty="0">
                <a:solidFill>
                  <a:srgbClr val="FF0000"/>
                </a:solidFill>
                <a:cs typeface="Calibri" panose="020F0502020204030204" pitchFamily="34" charset="0"/>
              </a:rPr>
              <a:t>Consecutive</a:t>
            </a:r>
            <a:r>
              <a:rPr lang="en-US" sz="2600" dirty="0">
                <a:cs typeface="Calibri" panose="020F0502020204030204" pitchFamily="34" charset="0"/>
              </a:rPr>
              <a:t> for Non-Starting Substitutes)</a:t>
            </a:r>
          </a:p>
          <a:p>
            <a:pPr marL="923925" indent="-288925">
              <a:spcBef>
                <a:spcPts val="72"/>
              </a:spcBef>
              <a:buSzPct val="60000"/>
              <a:buFont typeface="Wingdings" pitchFamily="2" charset="2"/>
              <a:buChar char="v"/>
            </a:pPr>
            <a:r>
              <a:rPr lang="en-US" sz="2600" dirty="0">
                <a:cs typeface="Calibri" panose="020F0502020204030204" pitchFamily="34" charset="0"/>
              </a:rPr>
              <a:t>4</a:t>
            </a:r>
            <a:r>
              <a:rPr lang="en-US" sz="2600" baseline="30000" dirty="0">
                <a:cs typeface="Calibri" panose="020F0502020204030204" pitchFamily="34" charset="0"/>
              </a:rPr>
              <a:t>th</a:t>
            </a:r>
            <a:r>
              <a:rPr lang="en-US" sz="2600" dirty="0">
                <a:cs typeface="Calibri" panose="020F0502020204030204" pitchFamily="34" charset="0"/>
              </a:rPr>
              <a:t>, 5</a:t>
            </a:r>
            <a:r>
              <a:rPr lang="en-US" sz="2600" baseline="30000" dirty="0">
                <a:cs typeface="Calibri" panose="020F0502020204030204" pitchFamily="34" charset="0"/>
              </a:rPr>
              <a:t>th</a:t>
            </a:r>
            <a:r>
              <a:rPr lang="en-US" sz="2600" dirty="0">
                <a:cs typeface="Calibri" panose="020F0502020204030204" pitchFamily="34" charset="0"/>
              </a:rPr>
              <a:t>, and 6</a:t>
            </a:r>
            <a:r>
              <a:rPr lang="en-US" sz="2600" baseline="30000" dirty="0">
                <a:cs typeface="Calibri" panose="020F0502020204030204" pitchFamily="34" charset="0"/>
              </a:rPr>
              <a:t>th</a:t>
            </a:r>
            <a:r>
              <a:rPr lang="en-US" sz="2600" dirty="0">
                <a:cs typeface="Calibri" panose="020F0502020204030204" pitchFamily="34" charset="0"/>
              </a:rPr>
              <a:t> inning Substitutions must guarantee an At Bat and sufficient consecutive defensive outs in all “three up, three down” situations</a:t>
            </a:r>
          </a:p>
          <a:p>
            <a:pPr marL="579438" indent="-290513">
              <a:spcBef>
                <a:spcPts val="72"/>
              </a:spcBef>
              <a:buSzPct val="110000"/>
              <a:buFont typeface="System Font Regular"/>
              <a:buChar char="-"/>
            </a:pPr>
            <a:r>
              <a:rPr lang="en-US" sz="2800" dirty="0">
                <a:cs typeface="Calibri" panose="020F0502020204030204" pitchFamily="34" charset="0"/>
              </a:rPr>
              <a:t>Pitcher to Catcher and Catcher to Pitcher limits</a:t>
            </a:r>
          </a:p>
          <a:p>
            <a:pPr marL="979488" lvl="1" indent="-290513">
              <a:spcBef>
                <a:spcPts val="72"/>
              </a:spcBef>
              <a:buSzPct val="60000"/>
              <a:buFont typeface="Wingdings" pitchFamily="2" charset="2"/>
              <a:buChar char="v"/>
            </a:pPr>
            <a:r>
              <a:rPr lang="en-US" sz="2600" dirty="0">
                <a:cs typeface="Calibri" panose="020F0502020204030204" pitchFamily="34" charset="0"/>
              </a:rPr>
              <a:t>No more than 40 pitches, before Catching</a:t>
            </a:r>
          </a:p>
          <a:p>
            <a:pPr marL="979488" lvl="1" indent="-290513">
              <a:spcBef>
                <a:spcPts val="72"/>
              </a:spcBef>
              <a:buSzPct val="60000"/>
              <a:buFont typeface="Wingdings" pitchFamily="2" charset="2"/>
              <a:buChar char="v"/>
            </a:pPr>
            <a:r>
              <a:rPr lang="en-US" sz="2600" dirty="0">
                <a:cs typeface="Calibri" panose="020F0502020204030204" pitchFamily="34" charset="0"/>
              </a:rPr>
              <a:t>No more than 3 innings as a Catcher, before Pitching</a:t>
            </a:r>
          </a:p>
          <a:p>
            <a:pPr marL="809626" lvl="1" indent="-290513">
              <a:spcBef>
                <a:spcPts val="72"/>
              </a:spcBef>
              <a:buSzPct val="110000"/>
              <a:buFont typeface="System Font Regular"/>
              <a:buChar char="-"/>
            </a:pPr>
            <a:endParaRPr lang="en-US" sz="20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9794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304800"/>
            <a:ext cx="7391400" cy="8382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Lineup Card; Looking to the 5</a:t>
            </a:r>
            <a:r>
              <a:rPr lang="en-US" sz="4400" b="1" baseline="30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</a:t>
            </a:r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8F96E2C-38CC-814C-9EB1-E288A2F14737}"/>
              </a:ext>
            </a:extLst>
          </p:cNvPr>
          <p:cNvSpPr txBox="1"/>
          <p:nvPr/>
        </p:nvSpPr>
        <p:spPr>
          <a:xfrm>
            <a:off x="609600" y="1600200"/>
            <a:ext cx="2667000" cy="5105400"/>
          </a:xfrm>
          <a:prstGeom prst="rect">
            <a:avLst/>
          </a:prstGeom>
          <a:solidFill>
            <a:srgbClr val="CCECFF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Yet to bat?</a:t>
            </a:r>
          </a:p>
          <a:p>
            <a:pPr indent="635000">
              <a:spcBef>
                <a:spcPts val="72"/>
              </a:spcBef>
            </a:pP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#10 and #14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Yet to play at all?</a:t>
            </a:r>
          </a:p>
          <a:p>
            <a:pPr indent="635000">
              <a:spcBef>
                <a:spcPts val="72"/>
              </a:spcBef>
            </a:pP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#8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#9 pitch?</a:t>
            </a:r>
          </a:p>
          <a:p>
            <a:pPr marL="635000" indent="-635000">
              <a:spcBef>
                <a:spcPts val="72"/>
              </a:spcBef>
            </a:pP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Yes, 3 or less innings as Catcher</a:t>
            </a:r>
          </a:p>
          <a:p>
            <a:pPr marL="233363" indent="-233363">
              <a:spcBef>
                <a:spcPts val="72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many Day’s Rest for #2?</a:t>
            </a:r>
          </a:p>
          <a:p>
            <a:pPr marL="635000">
              <a:spcBef>
                <a:spcPts val="72"/>
              </a:spcBef>
            </a:pP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days, started last batter before 35 pitches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ABB28C-916E-EE44-BD43-0F0E90AC2010}"/>
              </a:ext>
            </a:extLst>
          </p:cNvPr>
          <p:cNvSpPr/>
          <p:nvPr/>
        </p:nvSpPr>
        <p:spPr bwMode="auto">
          <a:xfrm>
            <a:off x="3429000" y="2958408"/>
            <a:ext cx="323850" cy="457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1A115E61-FFB0-384B-A7E4-06CBB994CE85}"/>
              </a:ext>
            </a:extLst>
          </p:cNvPr>
          <p:cNvSpPr txBox="1"/>
          <p:nvPr/>
        </p:nvSpPr>
        <p:spPr>
          <a:xfrm>
            <a:off x="7223125" y="3886200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1141F5F3-97DC-8B49-89A7-3D9A00253220}"/>
              </a:ext>
            </a:extLst>
          </p:cNvPr>
          <p:cNvSpPr txBox="1"/>
          <p:nvPr/>
        </p:nvSpPr>
        <p:spPr>
          <a:xfrm>
            <a:off x="7099300" y="2895600"/>
            <a:ext cx="292100" cy="1016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2-1</a:t>
            </a:r>
            <a:endParaRPr lang="en-US" sz="1100" dirty="0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C9C85AFF-B493-4D46-ADEC-8D3911F9C5A3}"/>
              </a:ext>
            </a:extLst>
          </p:cNvPr>
          <p:cNvSpPr txBox="1"/>
          <p:nvPr/>
        </p:nvSpPr>
        <p:spPr>
          <a:xfrm>
            <a:off x="7146925" y="2590800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3</a:t>
            </a: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AC1A5778-F14D-8144-990B-5E00B157087A}"/>
              </a:ext>
            </a:extLst>
          </p:cNvPr>
          <p:cNvSpPr txBox="1"/>
          <p:nvPr/>
        </p:nvSpPr>
        <p:spPr>
          <a:xfrm rot="10800000" flipV="1">
            <a:off x="7159625" y="4191000"/>
            <a:ext cx="15557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:a16="http://schemas.microsoft.com/office/drawing/2014/main" id="{FB5ABC73-8EC5-114E-BAD2-32FC8E403BB0}"/>
              </a:ext>
            </a:extLst>
          </p:cNvPr>
          <p:cNvSpPr txBox="1"/>
          <p:nvPr/>
        </p:nvSpPr>
        <p:spPr>
          <a:xfrm>
            <a:off x="7594600" y="2895600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4</a:t>
            </a: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id="{FCD00AFD-F27D-F846-9478-6874DAA1B872}"/>
              </a:ext>
            </a:extLst>
          </p:cNvPr>
          <p:cNvSpPr txBox="1"/>
          <p:nvPr/>
        </p:nvSpPr>
        <p:spPr>
          <a:xfrm>
            <a:off x="7594600" y="2574925"/>
            <a:ext cx="92075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4</a:t>
            </a:r>
          </a:p>
        </p:txBody>
      </p:sp>
      <p:sp>
        <p:nvSpPr>
          <p:cNvPr id="41" name="TextBox 9">
            <a:extLst>
              <a:ext uri="{FF2B5EF4-FFF2-40B4-BE49-F238E27FC236}">
                <a16:creationId xmlns:a16="http://schemas.microsoft.com/office/drawing/2014/main" id="{4029AD6D-F754-E344-A26B-8C8147F16ECE}"/>
              </a:ext>
            </a:extLst>
          </p:cNvPr>
          <p:cNvSpPr txBox="1"/>
          <p:nvPr/>
        </p:nvSpPr>
        <p:spPr>
          <a:xfrm>
            <a:off x="8001000" y="2895600"/>
            <a:ext cx="1651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4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1FB0E4E-169D-BE46-86B6-74EAC7B814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632392"/>
              </p:ext>
            </p:extLst>
          </p:nvPr>
        </p:nvGraphicFramePr>
        <p:xfrm>
          <a:off x="3524250" y="1434208"/>
          <a:ext cx="5467350" cy="5252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Worksheet" r:id="rId4" imgW="6781800" imgH="6515100" progId="Excel.Sheet.12">
                  <p:embed/>
                </p:oleObj>
              </mc:Choice>
              <mc:Fallback>
                <p:oleObj name="Worksheet" r:id="rId4" imgW="6781800" imgH="6515100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81FB0E4E-169D-BE46-86B6-74EAC7B81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24250" y="1434208"/>
                        <a:ext cx="5467350" cy="5252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57" name="TextBox 1">
            <a:extLst>
              <a:ext uri="{FF2B5EF4-FFF2-40B4-BE49-F238E27FC236}">
                <a16:creationId xmlns:a16="http://schemas.microsoft.com/office/drawing/2014/main" id="{373D9EF0-AFE1-C146-9CA3-A393F527EF1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27000"/>
            <a:ext cx="317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21955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1954213"/>
            <a:ext cx="7042150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042443"/>
      </p:ext>
    </p:extLst>
  </p:cSld>
  <p:clrMapOvr>
    <a:masterClrMapping/>
  </p:clrMapOvr>
  <p:transition spd="med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1336675"/>
            <a:ext cx="9666288" cy="966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2573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MTOOLS" val="&lt;WMTools ver=&quot;1.0&quot;&gt;&lt;Timings time=&quot;10/14/2005 1:05:11 PM&quot;&gt;&lt;Slide id=&quot;256&quot; dur=&quot;5.798&quot;/&gt;&lt;Slide id=&quot;257&quot; dur=&quot;1.013&quot;/&gt;&lt;Slide id=&quot;256&quot; dur=&quot;220.386&quot;/&gt;&lt;/Timings&gt;&lt;/WMTools&gt;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Designs\Azure.pot</Template>
  <TotalTime>41744</TotalTime>
  <Words>1331</Words>
  <Application>Microsoft Macintosh PowerPoint</Application>
  <PresentationFormat>On-screen Show (4:3)</PresentationFormat>
  <Paragraphs>403</Paragraphs>
  <Slides>18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.PingFang SC Regular</vt:lpstr>
      <vt:lpstr>American Typewriter</vt:lpstr>
      <vt:lpstr>Arial</vt:lpstr>
      <vt:lpstr>Bradley Hand Bold</vt:lpstr>
      <vt:lpstr>Calibri</vt:lpstr>
      <vt:lpstr>Courier New</vt:lpstr>
      <vt:lpstr>System Font Regular</vt:lpstr>
      <vt:lpstr>Wingdings</vt:lpstr>
      <vt:lpstr>Default Design</vt:lpstr>
      <vt:lpstr>Worksheet</vt:lpstr>
      <vt:lpstr>PowerPoint Presentation</vt:lpstr>
      <vt:lpstr>Line Up Card Overview</vt:lpstr>
      <vt:lpstr>Why a Lineup Card?</vt:lpstr>
      <vt:lpstr>Lineup Card Contents</vt:lpstr>
      <vt:lpstr>Lineup Card Varieties</vt:lpstr>
      <vt:lpstr>Lineup Card Illustration</vt:lpstr>
      <vt:lpstr>Assessing the Lineup Card Header</vt:lpstr>
      <vt:lpstr>PowerPoint Presentation</vt:lpstr>
      <vt:lpstr>Noting the Additional Info</vt:lpstr>
      <vt:lpstr>Noting the Substitute Section</vt:lpstr>
      <vt:lpstr>One Way of Doing It</vt:lpstr>
      <vt:lpstr>Lineup Card; End of 2</vt:lpstr>
      <vt:lpstr>Lineup Card; End of 3</vt:lpstr>
      <vt:lpstr>Lineup Card; End of 4</vt:lpstr>
      <vt:lpstr>What Is in Store in the 5th?</vt:lpstr>
      <vt:lpstr>Lineup Card; Looking to the 5th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D31 Condensed</dc:title>
  <dc:creator>mlb/gjg</dc:creator>
  <cp:lastModifiedBy>gary@gjgmnn.us</cp:lastModifiedBy>
  <cp:revision>1138</cp:revision>
  <cp:lastPrinted>2019-10-21T21:50:25Z</cp:lastPrinted>
  <dcterms:created xsi:type="dcterms:W3CDTF">2005-09-19T14:55:02Z</dcterms:created>
  <dcterms:modified xsi:type="dcterms:W3CDTF">2020-02-21T18:42:17Z</dcterms:modified>
</cp:coreProperties>
</file>